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7" r:id="rId2"/>
    <p:sldMasterId id="2147483668" r:id="rId3"/>
  </p:sldMasterIdLst>
  <p:notesMasterIdLst>
    <p:notesMasterId r:id="rId35"/>
  </p:notesMasterIdLst>
  <p:sldIdLst>
    <p:sldId id="256" r:id="rId4"/>
    <p:sldId id="399" r:id="rId5"/>
    <p:sldId id="400" r:id="rId6"/>
    <p:sldId id="424" r:id="rId7"/>
    <p:sldId id="425" r:id="rId8"/>
    <p:sldId id="427" r:id="rId9"/>
    <p:sldId id="417" r:id="rId10"/>
    <p:sldId id="384" r:id="rId11"/>
    <p:sldId id="402" r:id="rId12"/>
    <p:sldId id="413" r:id="rId13"/>
    <p:sldId id="386" r:id="rId14"/>
    <p:sldId id="426" r:id="rId15"/>
    <p:sldId id="387" r:id="rId16"/>
    <p:sldId id="388" r:id="rId17"/>
    <p:sldId id="391" r:id="rId18"/>
    <p:sldId id="392" r:id="rId19"/>
    <p:sldId id="393" r:id="rId20"/>
    <p:sldId id="394" r:id="rId21"/>
    <p:sldId id="395" r:id="rId22"/>
    <p:sldId id="396" r:id="rId23"/>
    <p:sldId id="401" r:id="rId24"/>
    <p:sldId id="389" r:id="rId25"/>
    <p:sldId id="408" r:id="rId26"/>
    <p:sldId id="409" r:id="rId27"/>
    <p:sldId id="406" r:id="rId28"/>
    <p:sldId id="414" r:id="rId29"/>
    <p:sldId id="403" r:id="rId30"/>
    <p:sldId id="421" r:id="rId31"/>
    <p:sldId id="412" r:id="rId32"/>
    <p:sldId id="428" r:id="rId33"/>
    <p:sldId id="411"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CA19-ED92-4AA4-961F-08790605A7D3}">
  <a:tblStyle styleId="{EFA0CA19-ED92-4AA4-961F-08790605A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0732C3-250C-4ADF-BB79-C68098813785}"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BF6F4AC-DEFF-4F2D-A3CD-35538003EB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490990-F67A-472F-8238-B4AB590FE83E}" styleName="Table_3">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85"/>
    <p:restoredTop sz="96000"/>
  </p:normalViewPr>
  <p:slideViewPr>
    <p:cSldViewPr snapToGrid="0" snapToObjects="1">
      <p:cViewPr varScale="1">
        <p:scale>
          <a:sx n="156" d="100"/>
          <a:sy n="156" d="100"/>
        </p:scale>
        <p:origin x="3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1597e9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321597e9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738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5091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4978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788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lang="en-AU"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100" dirty="0"/>
              <a:t>“CMIP” covers the core Diagnostic, Evaluation and Characterization of Klima (DECK: AMIP, </a:t>
            </a:r>
            <a:r>
              <a:rPr lang="en-AU" sz="1100" dirty="0" err="1"/>
              <a:t>piControl</a:t>
            </a:r>
            <a:r>
              <a:rPr lang="en-AU" sz="1100" dirty="0"/>
              <a:t>, 1pctCO2, abrupt-4xCO2) and historical experiments.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43552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9269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437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8239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AU" sz="1100" b="0" i="0" u="none" strike="noStrike" cap="none" dirty="0" err="1">
                <a:solidFill>
                  <a:srgbClr val="000000"/>
                </a:solidFill>
                <a:effectLst/>
                <a:latin typeface="Arial"/>
                <a:ea typeface="Arial"/>
                <a:cs typeface="Arial"/>
                <a:sym typeface="Arial"/>
              </a:rPr>
              <a:t>realization_index</a:t>
            </a:r>
            <a:r>
              <a:rPr lang="en-AU" sz="1100" b="0" i="0" u="none" strike="noStrike" cap="none" dirty="0">
                <a:solidFill>
                  <a:srgbClr val="000000"/>
                </a:solidFill>
                <a:effectLst/>
                <a:latin typeface="Arial"/>
                <a:ea typeface="Arial"/>
                <a:cs typeface="Arial"/>
                <a:sym typeface="Arial"/>
              </a:rPr>
              <a:t> = an integer (≥1) distinguishing among members of an ensemble of simulations that differ only in their initial conditions (e.g., initialized from different points in a control run).  Note that if two different simulations were started from the same initial conditions, the same realization number should be used for both simulations. For example if a historical run with “natural forcing” only and another historical run that includes anthropogenic forcing were both spawned at the same point in a control run, both should be assigned the same realization.  Also, each so-called RCP (future scenario) simulation should normally be assigned the same realization integer as the historical run from which it was initiated. This will allow users to easily splice together the appropriate historical and future runs. </a:t>
            </a:r>
          </a:p>
          <a:p>
            <a:pPr rtl="0" fontAlgn="base"/>
            <a:r>
              <a:rPr lang="en-AU" sz="1100" b="0" i="0" u="none" strike="noStrike" cap="none" dirty="0" err="1">
                <a:solidFill>
                  <a:srgbClr val="000000"/>
                </a:solidFill>
                <a:effectLst/>
                <a:latin typeface="Arial"/>
                <a:ea typeface="Arial"/>
                <a:cs typeface="Arial"/>
                <a:sym typeface="Arial"/>
              </a:rPr>
              <a:t>initialization_index</a:t>
            </a:r>
            <a:r>
              <a:rPr lang="en-AU" sz="1100" b="0" i="0" u="none" strike="noStrike" cap="none" dirty="0">
                <a:solidFill>
                  <a:srgbClr val="000000"/>
                </a:solidFill>
                <a:effectLst/>
                <a:latin typeface="Arial"/>
                <a:ea typeface="Arial"/>
                <a:cs typeface="Arial"/>
                <a:sym typeface="Arial"/>
              </a:rPr>
              <a:t> = an integer (≥1), which should be assigned a value of 1 except to distinguish simulations performed under the same conditions but with different initialization </a:t>
            </a:r>
            <a:r>
              <a:rPr lang="en-AU" sz="1100" b="0" i="1" u="none" strike="noStrike" cap="none" dirty="0">
                <a:solidFill>
                  <a:srgbClr val="000000"/>
                </a:solidFill>
                <a:effectLst/>
                <a:latin typeface="Arial"/>
                <a:ea typeface="Arial"/>
                <a:cs typeface="Arial"/>
                <a:sym typeface="Arial"/>
              </a:rPr>
              <a:t>procedures</a:t>
            </a:r>
            <a:r>
              <a:rPr lang="en-AU" sz="1100" b="0" i="0" u="none" strike="noStrike" cap="none" dirty="0">
                <a:solidFill>
                  <a:srgbClr val="000000"/>
                </a:solidFill>
                <a:effectLst/>
                <a:latin typeface="Arial"/>
                <a:ea typeface="Arial"/>
                <a:cs typeface="Arial"/>
                <a:sym typeface="Arial"/>
              </a:rPr>
              <a:t>.  In CMIP6 this index should invariably be assigned the value “1” except for some </a:t>
            </a:r>
            <a:r>
              <a:rPr lang="en-AU" sz="1100" b="0" i="0" u="none" strike="noStrike" cap="none" dirty="0" err="1">
                <a:solidFill>
                  <a:srgbClr val="000000"/>
                </a:solidFill>
                <a:effectLst/>
                <a:latin typeface="Arial"/>
                <a:ea typeface="Arial"/>
                <a:cs typeface="Arial"/>
                <a:sym typeface="Arial"/>
              </a:rPr>
              <a:t>hindcast</a:t>
            </a:r>
            <a:r>
              <a:rPr lang="en-AU" sz="1100" b="0" i="0" u="none" strike="noStrike" cap="none" dirty="0">
                <a:solidFill>
                  <a:srgbClr val="000000"/>
                </a:solidFill>
                <a:effectLst/>
                <a:latin typeface="Arial"/>
                <a:ea typeface="Arial"/>
                <a:cs typeface="Arial"/>
                <a:sym typeface="Arial"/>
              </a:rPr>
              <a:t> and forecast experiments called for by the DCPP activity.  The </a:t>
            </a:r>
            <a:r>
              <a:rPr lang="en-AU" sz="1100" b="0" i="0" u="none" strike="noStrike" cap="none" dirty="0" err="1">
                <a:solidFill>
                  <a:srgbClr val="000000"/>
                </a:solidFill>
                <a:effectLst/>
                <a:latin typeface="Arial"/>
                <a:ea typeface="Arial"/>
                <a:cs typeface="Arial"/>
                <a:sym typeface="Arial"/>
              </a:rPr>
              <a:t>initialization_index</a:t>
            </a:r>
            <a:r>
              <a:rPr lang="en-AU" sz="1100" b="0" i="0" u="none" strike="noStrike" cap="none" dirty="0">
                <a:solidFill>
                  <a:srgbClr val="000000"/>
                </a:solidFill>
                <a:effectLst/>
                <a:latin typeface="Arial"/>
                <a:ea typeface="Arial"/>
                <a:cs typeface="Arial"/>
                <a:sym typeface="Arial"/>
              </a:rPr>
              <a:t> can be used either to distinguish between different algorithms used to impose initial conditions on a forecast or to distinguish between different observational datasets used to initialize a forecast.</a:t>
            </a:r>
          </a:p>
          <a:p>
            <a:pPr rtl="0" fontAlgn="base"/>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 an integer (≥1) identifying the physics version used by the model.  In the usual case of a single physics version of a model, this argument should normally be assigned the value 1, but it is essential that a consistent assignment of </a:t>
            </a:r>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be used across all simulations performed by a particular model.  Use of “</a:t>
            </a:r>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is reserved for closely-related model versions (e.g., as in a “perturbed physics” ensemble) or for the same model run with slightly different parameterizations (e.g., of cloud physics). Model versions that are substantially different from one another should be given a different </a:t>
            </a:r>
            <a:r>
              <a:rPr lang="en-AU" sz="1100" b="0" i="0" u="none" strike="noStrike" cap="none" dirty="0" err="1">
                <a:solidFill>
                  <a:srgbClr val="000000"/>
                </a:solidFill>
                <a:effectLst/>
                <a:latin typeface="Arial"/>
                <a:ea typeface="Arial"/>
                <a:cs typeface="Arial"/>
                <a:sym typeface="Arial"/>
              </a:rPr>
              <a:t>source_id</a:t>
            </a:r>
            <a:r>
              <a:rPr lang="en-AU" sz="1100" b="0" i="0" u="none" strike="noStrike" cap="none" dirty="0">
                <a:solidFill>
                  <a:srgbClr val="000000"/>
                </a:solidFill>
                <a:effectLst/>
                <a:latin typeface="Arial"/>
                <a:ea typeface="Arial"/>
                <a:cs typeface="Arial"/>
                <a:sym typeface="Arial"/>
              </a:rPr>
              <a:t>” (rather than simply assigning a different value of the </a:t>
            </a:r>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a:t>
            </a:r>
          </a:p>
          <a:p>
            <a:pPr rtl="0" fontAlgn="base"/>
            <a:r>
              <a:rPr lang="en-AU" sz="1100" b="0" i="0" u="none" strike="noStrike" cap="none" dirty="0" err="1">
                <a:solidFill>
                  <a:srgbClr val="000000"/>
                </a:solidFill>
                <a:effectLst/>
                <a:latin typeface="Arial"/>
                <a:ea typeface="Arial"/>
                <a:cs typeface="Arial"/>
                <a:sym typeface="Arial"/>
              </a:rPr>
              <a:t>forcing_index</a:t>
            </a:r>
            <a:r>
              <a:rPr lang="en-AU" sz="1100" b="0" i="0" u="none" strike="noStrike" cap="none" dirty="0">
                <a:solidFill>
                  <a:srgbClr val="000000"/>
                </a:solidFill>
                <a:effectLst/>
                <a:latin typeface="Arial"/>
                <a:ea typeface="Arial"/>
                <a:cs typeface="Arial"/>
                <a:sym typeface="Arial"/>
              </a:rPr>
              <a:t> = an integer (≥1) used to distinguish runs conforming to the protocol of a single CMIP6 experiment, but with different variants of forcing applied.  One can, for example, distinguish between two historical simulations, one forced with the CMIP6-recommended forcing data sets and another forced by a different dataset, which might yield information about how forcing uncertainty affects the simulation.</a:t>
            </a:r>
            <a:endParaRPr dirty="0"/>
          </a:p>
        </p:txBody>
      </p:sp>
    </p:spTree>
    <p:extLst>
      <p:ext uri="{BB962C8B-B14F-4D97-AF65-F5344CB8AC3E}">
        <p14:creationId xmlns:p14="http://schemas.microsoft.com/office/powerpoint/2010/main" val="3250867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98533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8808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902102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1139222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701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30977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1029955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67923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AU" sz="1100" dirty="0">
                <a:latin typeface="Courier New" panose="02070309020205020404" pitchFamily="49" charset="0"/>
                <a:cs typeface="Courier New" panose="02070309020205020404" pitchFamily="49" charset="0"/>
              </a:rPr>
              <a:t>cmip3/&lt;institute&gt;/&lt;model&gt;/&lt;experiment&gt;/&lt;frequency&gt;/&lt;realm&gt;/&lt;member&gt;/&lt;variable&gt;/&lt;version&gt;/</a:t>
            </a:r>
            <a:endParaRPr lang="pt" sz="1100" dirty="0">
              <a:solidFill>
                <a:schemeClr val="tx1"/>
              </a:solidFill>
              <a:latin typeface="Courier New" panose="02070309020205020404" pitchFamily="49" charset="0"/>
              <a:cs typeface="Courier New" panose="02070309020205020404" pitchFamily="49" charset="0"/>
            </a:endParaRPr>
          </a:p>
          <a:p>
            <a:pPr rtl="0" fontAlgn="base"/>
            <a:endParaRPr dirty="0"/>
          </a:p>
        </p:txBody>
      </p:sp>
    </p:spTree>
    <p:extLst>
      <p:ext uri="{BB962C8B-B14F-4D97-AF65-F5344CB8AC3E}">
        <p14:creationId xmlns:p14="http://schemas.microsoft.com/office/powerpoint/2010/main" val="2979157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586442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160747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1034036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0828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AU" sz="1100" dirty="0">
                <a:latin typeface="Courier New" panose="02070309020205020404" pitchFamily="49" charset="0"/>
                <a:cs typeface="Courier New" panose="02070309020205020404" pitchFamily="49" charset="0"/>
              </a:rPr>
              <a:t>cmip3/&lt;institute&gt;/&lt;model&gt;/&lt;experiment&gt;/&lt;frequency&gt;/&lt;realm&gt;/&lt;member&gt;/&lt;variable&gt;/&lt;version&gt;/</a:t>
            </a:r>
            <a:endParaRPr lang="pt" sz="1100" dirty="0">
              <a:solidFill>
                <a:schemeClr val="tx1"/>
              </a:solidFill>
              <a:latin typeface="Courier New" panose="02070309020205020404" pitchFamily="49" charset="0"/>
              <a:cs typeface="Courier New" panose="02070309020205020404" pitchFamily="49" charset="0"/>
            </a:endParaRPr>
          </a:p>
          <a:p>
            <a:pPr rtl="0" fontAlgn="base"/>
            <a:endParaRPr dirty="0"/>
          </a:p>
        </p:txBody>
      </p:sp>
    </p:spTree>
    <p:extLst>
      <p:ext uri="{BB962C8B-B14F-4D97-AF65-F5344CB8AC3E}">
        <p14:creationId xmlns:p14="http://schemas.microsoft.com/office/powerpoint/2010/main" val="1677451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374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4604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0641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3248088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243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37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285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88" name="Google Shape;88;p17"/>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89" name="Google Shape;89;p17"/>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0" name="Google Shape;90;p17"/>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91" name="Google Shape;91;p17"/>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92" name="Google Shape;92;p17"/>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 name="Google Shape;654;p88">
            <a:extLst>
              <a:ext uri="{FF2B5EF4-FFF2-40B4-BE49-F238E27FC236}">
                <a16:creationId xmlns:a16="http://schemas.microsoft.com/office/drawing/2014/main" id="{2BC7E5B4-8DC5-C44D-9BA0-A1BD12BA3E43}"/>
              </a:ext>
            </a:extLst>
          </p:cNvPr>
          <p:cNvSpPr txBox="1"/>
          <p:nvPr userDrawn="1"/>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solidFill>
                  <a:srgbClr val="FFFFFF"/>
                </a:solidFill>
              </a:rPr>
              <a:t>© National Computational Infrastructure 2019</a:t>
            </a:r>
            <a:endParaRPr sz="700" dirty="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5200"/>
              <a:buFont typeface="Arial"/>
              <a:buChar char="●"/>
              <a:defRPr sz="5200" b="0" i="0" u="none" strike="noStrike" cap="none">
                <a:solidFill>
                  <a:srgbClr val="FFFFFF"/>
                </a:solidFill>
                <a:latin typeface="Arial"/>
                <a:ea typeface="Arial"/>
                <a:cs typeface="Arial"/>
                <a:sym typeface="Arial"/>
              </a:defRPr>
            </a:lvl1pPr>
            <a:lvl2pPr lvl="1" indent="0" algn="ctr" rtl="0">
              <a:spcBef>
                <a:spcPts val="0"/>
              </a:spcBef>
              <a:spcAft>
                <a:spcPts val="0"/>
              </a:spcAft>
              <a:buClr>
                <a:srgbClr val="FFFFFF"/>
              </a:buClr>
              <a:buSzPts val="5200"/>
              <a:buFont typeface="Arial"/>
              <a:buChar char="○"/>
              <a:defRPr sz="5200">
                <a:solidFill>
                  <a:srgbClr val="FFFFFF"/>
                </a:solidFill>
              </a:defRPr>
            </a:lvl2pPr>
            <a:lvl3pPr lvl="2" indent="0" algn="ctr" rtl="0">
              <a:spcBef>
                <a:spcPts val="0"/>
              </a:spcBef>
              <a:spcAft>
                <a:spcPts val="0"/>
              </a:spcAft>
              <a:buClr>
                <a:srgbClr val="FFFFFF"/>
              </a:buClr>
              <a:buSzPts val="5200"/>
              <a:buFont typeface="Arial"/>
              <a:buChar char="■"/>
              <a:defRPr sz="5200">
                <a:solidFill>
                  <a:srgbClr val="FFFFFF"/>
                </a:solidFill>
              </a:defRPr>
            </a:lvl3pPr>
            <a:lvl4pPr lvl="3" indent="0" algn="ctr" rtl="0">
              <a:spcBef>
                <a:spcPts val="0"/>
              </a:spcBef>
              <a:spcAft>
                <a:spcPts val="0"/>
              </a:spcAft>
              <a:buClr>
                <a:srgbClr val="FFFFFF"/>
              </a:buClr>
              <a:buSzPts val="5200"/>
              <a:buFont typeface="Arial"/>
              <a:buChar char="●"/>
              <a:defRPr sz="5200">
                <a:solidFill>
                  <a:srgbClr val="FFFFFF"/>
                </a:solidFill>
              </a:defRPr>
            </a:lvl4pPr>
            <a:lvl5pPr lvl="4" indent="0" algn="ctr" rtl="0">
              <a:spcBef>
                <a:spcPts val="0"/>
              </a:spcBef>
              <a:spcAft>
                <a:spcPts val="0"/>
              </a:spcAft>
              <a:buClr>
                <a:srgbClr val="FFFFFF"/>
              </a:buClr>
              <a:buSzPts val="5200"/>
              <a:buFont typeface="Arial"/>
              <a:buChar char="○"/>
              <a:defRPr sz="5200">
                <a:solidFill>
                  <a:srgbClr val="FFFFFF"/>
                </a:solidFill>
              </a:defRPr>
            </a:lvl5pPr>
            <a:lvl6pPr lvl="5" indent="0" algn="ctr" rtl="0">
              <a:spcBef>
                <a:spcPts val="0"/>
              </a:spcBef>
              <a:spcAft>
                <a:spcPts val="0"/>
              </a:spcAft>
              <a:buClr>
                <a:srgbClr val="FFFFFF"/>
              </a:buClr>
              <a:buSzPts val="5200"/>
              <a:buFont typeface="Arial"/>
              <a:buChar char="■"/>
              <a:defRPr sz="5200">
                <a:solidFill>
                  <a:srgbClr val="FFFFFF"/>
                </a:solidFill>
              </a:defRPr>
            </a:lvl6pPr>
            <a:lvl7pPr lvl="6" indent="0" algn="ctr" rtl="0">
              <a:spcBef>
                <a:spcPts val="0"/>
              </a:spcBef>
              <a:spcAft>
                <a:spcPts val="0"/>
              </a:spcAft>
              <a:buClr>
                <a:srgbClr val="FFFFFF"/>
              </a:buClr>
              <a:buSzPts val="5200"/>
              <a:buFont typeface="Arial"/>
              <a:buChar char="●"/>
              <a:defRPr sz="5200">
                <a:solidFill>
                  <a:srgbClr val="FFFFFF"/>
                </a:solidFill>
              </a:defRPr>
            </a:lvl7pPr>
            <a:lvl8pPr lvl="7" indent="0" algn="ctr" rtl="0">
              <a:spcBef>
                <a:spcPts val="0"/>
              </a:spcBef>
              <a:spcAft>
                <a:spcPts val="0"/>
              </a:spcAft>
              <a:buClr>
                <a:srgbClr val="FFFFFF"/>
              </a:buClr>
              <a:buSzPts val="5200"/>
              <a:buFont typeface="Arial"/>
              <a:buChar char="○"/>
              <a:defRPr sz="5200">
                <a:solidFill>
                  <a:srgbClr val="FFFFFF"/>
                </a:solidFill>
              </a:defRPr>
            </a:lvl8pPr>
            <a:lvl9pPr lvl="8" indent="0" algn="ctr" rtl="0">
              <a:spcBef>
                <a:spcPts val="0"/>
              </a:spcBef>
              <a:spcAft>
                <a:spcPts val="0"/>
              </a:spcAft>
              <a:buClr>
                <a:srgbClr val="FFFFFF"/>
              </a:buClr>
              <a:buSzPts val="5200"/>
              <a:buFont typeface="Arial"/>
              <a:buChar char="■"/>
              <a:defRPr sz="5200">
                <a:solidFill>
                  <a:srgbClr val="FFFFFF"/>
                </a:solidFill>
              </a:defRPr>
            </a:lvl9pPr>
          </a:lstStyle>
          <a:p>
            <a:endParaRPr/>
          </a:p>
        </p:txBody>
      </p:sp>
      <p:sp>
        <p:nvSpPr>
          <p:cNvPr id="111" name="Google Shape;111;p20"/>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12" name="Google Shape;112;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88" name="Google Shape;88;p17"/>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89" name="Google Shape;89;p17"/>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0" name="Google Shape;90;p17"/>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91" name="Google Shape;91;p17"/>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92" name="Google Shape;92;p17"/>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 name="Google Shape;654;p88">
            <a:extLst>
              <a:ext uri="{FF2B5EF4-FFF2-40B4-BE49-F238E27FC236}">
                <a16:creationId xmlns:a16="http://schemas.microsoft.com/office/drawing/2014/main" id="{37A3F80A-7327-224A-958F-E072837D7B8A}"/>
              </a:ext>
            </a:extLst>
          </p:cNvPr>
          <p:cNvSpPr txBox="1"/>
          <p:nvPr userDrawn="1"/>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solidFill>
                  <a:srgbClr val="FFFFFF"/>
                </a:solidFill>
              </a:rPr>
              <a:t>© National Computational Infrastructure 2019</a:t>
            </a:r>
            <a:endParaRPr sz="700" dirty="0">
              <a:solidFill>
                <a:srgbClr val="FFFFFF"/>
              </a:solidFill>
            </a:endParaRPr>
          </a:p>
        </p:txBody>
      </p:sp>
    </p:spTree>
    <p:extLst>
      <p:ext uri="{BB962C8B-B14F-4D97-AF65-F5344CB8AC3E}">
        <p14:creationId xmlns:p14="http://schemas.microsoft.com/office/powerpoint/2010/main" val="300884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heme" Target="../theme/theme3.xml"/><Relationship Id="rId7" Type="http://schemas.openxmlformats.org/officeDocument/2006/relationships/image" Target="../media/image4.jpg"/><Relationship Id="rId12" Type="http://schemas.openxmlformats.org/officeDocument/2006/relationships/image" Target="../media/image9.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a:stretch/>
        </p:blipFill>
        <p:spPr>
          <a:xfrm rot="-5400000">
            <a:off x="2000250" y="-2000249"/>
            <a:ext cx="5143500" cy="9144000"/>
          </a:xfrm>
          <a:prstGeom prst="rect">
            <a:avLst/>
          </a:prstGeom>
          <a:noFill/>
          <a:ln>
            <a:noFill/>
          </a:ln>
        </p:spPr>
      </p:pic>
      <p:sp>
        <p:nvSpPr>
          <p:cNvPr id="77" name="Google Shape;77;p16"/>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78" name="Google Shape;78;p16"/>
          <p:cNvPicPr preferRelativeResize="0"/>
          <p:nvPr/>
        </p:nvPicPr>
        <p:blipFill rotWithShape="1">
          <a:blip r:embed="rId4">
            <a:alphaModFix/>
          </a:blip>
          <a:srcRect/>
          <a:stretch/>
        </p:blipFill>
        <p:spPr>
          <a:xfrm>
            <a:off x="5905500" y="188386"/>
            <a:ext cx="2914800" cy="1235700"/>
          </a:xfrm>
          <a:prstGeom prst="rect">
            <a:avLst/>
          </a:prstGeom>
          <a:noFill/>
          <a:ln>
            <a:noFill/>
          </a:ln>
        </p:spPr>
      </p:pic>
      <p:pic>
        <p:nvPicPr>
          <p:cNvPr id="79" name="Google Shape;79;p16"/>
          <p:cNvPicPr preferRelativeResize="0"/>
          <p:nvPr/>
        </p:nvPicPr>
        <p:blipFill rotWithShape="1">
          <a:blip r:embed="rId5">
            <a:alphaModFix/>
          </a:blip>
          <a:srcRect/>
          <a:stretch/>
        </p:blipFill>
        <p:spPr>
          <a:xfrm>
            <a:off x="150351" y="4411347"/>
            <a:ext cx="1344900" cy="645300"/>
          </a:xfrm>
          <a:prstGeom prst="rect">
            <a:avLst/>
          </a:prstGeom>
          <a:noFill/>
          <a:ln>
            <a:noFill/>
          </a:ln>
        </p:spPr>
      </p:pic>
      <p:pic>
        <p:nvPicPr>
          <p:cNvPr id="80" name="Google Shape;80;p16"/>
          <p:cNvPicPr preferRelativeResize="0"/>
          <p:nvPr/>
        </p:nvPicPr>
        <p:blipFill rotWithShape="1">
          <a:blip r:embed="rId6">
            <a:alphaModFix/>
          </a:blip>
          <a:srcRect/>
          <a:stretch/>
        </p:blipFill>
        <p:spPr>
          <a:xfrm>
            <a:off x="1664614" y="4388019"/>
            <a:ext cx="985800" cy="691800"/>
          </a:xfrm>
          <a:prstGeom prst="rect">
            <a:avLst/>
          </a:prstGeom>
          <a:noFill/>
          <a:ln>
            <a:noFill/>
          </a:ln>
        </p:spPr>
      </p:pic>
      <p:pic>
        <p:nvPicPr>
          <p:cNvPr id="81" name="Google Shape;81;p16"/>
          <p:cNvPicPr preferRelativeResize="0"/>
          <p:nvPr/>
        </p:nvPicPr>
        <p:blipFill rotWithShape="1">
          <a:blip r:embed="rId7">
            <a:alphaModFix/>
          </a:blip>
          <a:srcRect/>
          <a:stretch/>
        </p:blipFill>
        <p:spPr>
          <a:xfrm>
            <a:off x="2774092" y="4425713"/>
            <a:ext cx="895800" cy="593700"/>
          </a:xfrm>
          <a:prstGeom prst="rect">
            <a:avLst/>
          </a:prstGeom>
          <a:noFill/>
          <a:ln>
            <a:noFill/>
          </a:ln>
        </p:spPr>
      </p:pic>
      <p:pic>
        <p:nvPicPr>
          <p:cNvPr id="82" name="Google Shape;82;p16"/>
          <p:cNvPicPr preferRelativeResize="0"/>
          <p:nvPr/>
        </p:nvPicPr>
        <p:blipFill rotWithShape="1">
          <a:blip r:embed="rId8">
            <a:alphaModFix/>
          </a:blip>
          <a:srcRect/>
          <a:stretch/>
        </p:blipFill>
        <p:spPr>
          <a:xfrm>
            <a:off x="3836304" y="4386725"/>
            <a:ext cx="1083600" cy="675900"/>
          </a:xfrm>
          <a:prstGeom prst="rect">
            <a:avLst/>
          </a:prstGeom>
          <a:noFill/>
          <a:ln>
            <a:noFill/>
          </a:ln>
        </p:spPr>
      </p:pic>
      <p:pic>
        <p:nvPicPr>
          <p:cNvPr id="83" name="Google Shape;83;p16"/>
          <p:cNvPicPr preferRelativeResize="0"/>
          <p:nvPr/>
        </p:nvPicPr>
        <p:blipFill rotWithShape="1">
          <a:blip r:embed="rId9">
            <a:alphaModFix/>
          </a:blip>
          <a:srcRect/>
          <a:stretch/>
        </p:blipFill>
        <p:spPr>
          <a:xfrm>
            <a:off x="5005991" y="4326841"/>
            <a:ext cx="816600" cy="816600"/>
          </a:xfrm>
          <a:prstGeom prst="rect">
            <a:avLst/>
          </a:prstGeom>
          <a:noFill/>
          <a:ln>
            <a:noFill/>
          </a:ln>
        </p:spPr>
      </p:pic>
      <p:pic>
        <p:nvPicPr>
          <p:cNvPr id="84" name="Google Shape;84;p16"/>
          <p:cNvPicPr preferRelativeResize="0"/>
          <p:nvPr/>
        </p:nvPicPr>
        <p:blipFill rotWithShape="1">
          <a:blip r:embed="rId10">
            <a:alphaModFix/>
          </a:blip>
          <a:srcRect/>
          <a:stretch/>
        </p:blipFill>
        <p:spPr>
          <a:xfrm>
            <a:off x="5876985" y="4373688"/>
            <a:ext cx="1765800" cy="720600"/>
          </a:xfrm>
          <a:prstGeom prst="rect">
            <a:avLst/>
          </a:prstGeom>
          <a:noFill/>
          <a:ln>
            <a:noFill/>
          </a:ln>
        </p:spPr>
      </p:pic>
      <p:pic>
        <p:nvPicPr>
          <p:cNvPr id="85" name="Google Shape;85;p16"/>
          <p:cNvPicPr preferRelativeResize="0"/>
          <p:nvPr/>
        </p:nvPicPr>
        <p:blipFill rotWithShape="1">
          <a:blip r:embed="rId11">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4">
            <a:alphaModFix/>
          </a:blip>
          <a:srcRect/>
          <a:stretch/>
        </p:blipFill>
        <p:spPr>
          <a:xfrm rot="-5400000">
            <a:off x="2000250" y="-2000248"/>
            <a:ext cx="5143500" cy="9144000"/>
          </a:xfrm>
          <a:prstGeom prst="rect">
            <a:avLst/>
          </a:prstGeom>
          <a:noFill/>
          <a:ln>
            <a:noFill/>
          </a:ln>
        </p:spPr>
      </p:pic>
      <p:sp>
        <p:nvSpPr>
          <p:cNvPr id="100" name="Google Shape;100;p19"/>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1" name="Google Shape;101;p19"/>
          <p:cNvPicPr preferRelativeResize="0"/>
          <p:nvPr/>
        </p:nvPicPr>
        <p:blipFill rotWithShape="1">
          <a:blip r:embed="rId5">
            <a:alphaModFix/>
          </a:blip>
          <a:srcRect/>
          <a:stretch/>
        </p:blipFill>
        <p:spPr>
          <a:xfrm>
            <a:off x="5905500" y="188385"/>
            <a:ext cx="2914799" cy="1235700"/>
          </a:xfrm>
          <a:prstGeom prst="rect">
            <a:avLst/>
          </a:prstGeom>
          <a:noFill/>
          <a:ln>
            <a:noFill/>
          </a:ln>
        </p:spPr>
      </p:pic>
      <p:pic>
        <p:nvPicPr>
          <p:cNvPr id="102" name="Google Shape;102;p19"/>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103" name="Google Shape;103;p19"/>
          <p:cNvPicPr preferRelativeResize="0"/>
          <p:nvPr/>
        </p:nvPicPr>
        <p:blipFill rotWithShape="1">
          <a:blip r:embed="rId7">
            <a:alphaModFix/>
          </a:blip>
          <a:srcRect/>
          <a:stretch/>
        </p:blipFill>
        <p:spPr>
          <a:xfrm>
            <a:off x="1664613" y="4388019"/>
            <a:ext cx="985800" cy="691800"/>
          </a:xfrm>
          <a:prstGeom prst="rect">
            <a:avLst/>
          </a:prstGeom>
          <a:noFill/>
          <a:ln>
            <a:noFill/>
          </a:ln>
        </p:spPr>
      </p:pic>
      <p:pic>
        <p:nvPicPr>
          <p:cNvPr id="104" name="Google Shape;104;p19"/>
          <p:cNvPicPr preferRelativeResize="0"/>
          <p:nvPr/>
        </p:nvPicPr>
        <p:blipFill rotWithShape="1">
          <a:blip r:embed="rId8">
            <a:alphaModFix/>
          </a:blip>
          <a:srcRect/>
          <a:stretch/>
        </p:blipFill>
        <p:spPr>
          <a:xfrm>
            <a:off x="2774091" y="4425713"/>
            <a:ext cx="895800" cy="593700"/>
          </a:xfrm>
          <a:prstGeom prst="rect">
            <a:avLst/>
          </a:prstGeom>
          <a:noFill/>
          <a:ln>
            <a:noFill/>
          </a:ln>
        </p:spPr>
      </p:pic>
      <p:pic>
        <p:nvPicPr>
          <p:cNvPr id="105" name="Google Shape;105;p19"/>
          <p:cNvPicPr preferRelativeResize="0"/>
          <p:nvPr/>
        </p:nvPicPr>
        <p:blipFill rotWithShape="1">
          <a:blip r:embed="rId9">
            <a:alphaModFix/>
          </a:blip>
          <a:srcRect/>
          <a:stretch/>
        </p:blipFill>
        <p:spPr>
          <a:xfrm>
            <a:off x="3836303" y="4386725"/>
            <a:ext cx="1083600" cy="675900"/>
          </a:xfrm>
          <a:prstGeom prst="rect">
            <a:avLst/>
          </a:prstGeom>
          <a:noFill/>
          <a:ln>
            <a:noFill/>
          </a:ln>
        </p:spPr>
      </p:pic>
      <p:pic>
        <p:nvPicPr>
          <p:cNvPr id="106" name="Google Shape;106;p19"/>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107" name="Google Shape;107;p19"/>
          <p:cNvPicPr preferRelativeResize="0"/>
          <p:nvPr/>
        </p:nvPicPr>
        <p:blipFill rotWithShape="1">
          <a:blip r:embed="rId11">
            <a:alphaModFix/>
          </a:blip>
          <a:srcRect/>
          <a:stretch/>
        </p:blipFill>
        <p:spPr>
          <a:xfrm>
            <a:off x="5876984" y="4373687"/>
            <a:ext cx="1765799" cy="720600"/>
          </a:xfrm>
          <a:prstGeom prst="rect">
            <a:avLst/>
          </a:prstGeom>
          <a:noFill/>
          <a:ln>
            <a:noFill/>
          </a:ln>
        </p:spPr>
      </p:pic>
      <p:pic>
        <p:nvPicPr>
          <p:cNvPr id="108" name="Google Shape;108;p19"/>
          <p:cNvPicPr preferRelativeResize="0"/>
          <p:nvPr/>
        </p:nvPicPr>
        <p:blipFill rotWithShape="1">
          <a:blip r:embed="rId12">
            <a:alphaModFix/>
          </a:blip>
          <a:srcRect/>
          <a:stretch/>
        </p:blipFill>
        <p:spPr>
          <a:xfrm>
            <a:off x="7732679" y="4348161"/>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hyperlink" Target="https://cmip-publications.llnl.gov/" TargetMode="External"/><Relationship Id="rId4" Type="http://schemas.openxmlformats.org/officeDocument/2006/relationships/hyperlink" Target="https://docs.google.com/document/d/1SnwBL9MJQNEU1_nJ661SN3-SSxR0j1mAYan6-WXfaSU/edit#heading=h.qigq8evr43h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hyperlink" Target="https://cmip.llnl.gov/cmip5/docs/cmip5_data_reference_syntax_v1-03_clean.pdf" TargetMode="External"/><Relationship Id="rId4" Type="http://schemas.openxmlformats.org/officeDocument/2006/relationships/hyperlink" Target="https://docs.google.com/document/d/1h0r8RZr_f3-8egBMMh7aqLwy3snpD6_MrDz1q8n5XUk/edi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hyperlink" Target="https://www.wcrp-climate.org/modelling-wgcm-mip-catalogue/modelling-wgcm-cmip6-endorsed-mip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icnwg.llnl.gov/sites/default/files/Slide1.png" TargetMode="External"/><Relationship Id="rId5" Type="http://schemas.openxmlformats.org/officeDocument/2006/relationships/image" Target="../media/image19.jpeg"/><Relationship Id="rId4" Type="http://schemas.openxmlformats.org/officeDocument/2006/relationships/hyperlink" Target="https://rawgit.com/WCRP-CMIP/CMIP6_CVs/master/src/CMIP6_institution_id.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rawgit.com/WCRP-CMIP/CMIP6_CVs/master/src/CMIP6_source_id.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hyperlink" Target="https://rawgit.com/WCRP-CMIP/CMIP6_CVs/master/src/CMIP6_experiment_id.html" TargetMode="External"/><Relationship Id="rId4" Type="http://schemas.openxmlformats.org/officeDocument/2006/relationships/hyperlink" Target="https://www.geosci-model-dev.net/special_issue590.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hyperlink" Target="http://clipc-services.ceda.ac.uk/dreq/index/miptable.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www.earthsystemcog.org/projects/cmip/" TargetMode="Externa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github.com/WCRP-CMIP/CMIP6_CVs/blob/master/CMIP6_grid_label.js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hyperlink" Target="http://clipc-services.ceda.ac.uk/dreq/mipVars.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hyperlink" Target="https://opus.nci.org.au/display/CMIP/CMIP6+Dataset+Errata" TargetMode="External"/><Relationship Id="rId4" Type="http://schemas.openxmlformats.org/officeDocument/2006/relationships/hyperlink" Target="https://es-doc.org/cmip6-dataset-errat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hyperlink" Target="https://wg1.ipcc.ch/AR6/AR6.html" TargetMode="Externa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hyperlink" Target="http://vdi.nci.org.au/help" TargetMode="External"/><Relationship Id="rId4" Type="http://schemas.openxmlformats.org/officeDocument/2006/relationships/hyperlink" Target="https://opus.nci.org.au/display/Help/Raijin+User+Guid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geosci-model-dev.net/9/1937/2016/" TargetMode="External"/><Relationship Id="rId3" Type="http://schemas.openxmlformats.org/officeDocument/2006/relationships/image" Target="../media/image11.png"/><Relationship Id="rId7" Type="http://schemas.openxmlformats.org/officeDocument/2006/relationships/hyperlink" Target="https://www.wcrp-climate.org/wgcm-cmip"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hyperlink" Target="https://pcmdi.llnl.gov/mips/cmip5/" TargetMode="External"/><Relationship Id="rId5" Type="http://schemas.openxmlformats.org/officeDocument/2006/relationships/hyperlink" Target="https://es-doc.org/cmip6/" TargetMode="External"/><Relationship Id="rId4" Type="http://schemas.openxmlformats.org/officeDocument/2006/relationships/hyperlink" Target="https://pcmdi.llnl.gov/CMIP6/Guide/dataUsers.html#1-experiment-desig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hyperlink" Target="https://esgf.llnl.go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hyperlink" Target="http://esgf-ui.cmcc.it:8080/esgf-dashboard-ui/pages/index.htm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wcrp-climate.org/modelling-wgcm-mip-catalogue/cmip6-endorsed-mips-article/1050-modelling-cmip6-c4mip" TargetMode="External"/><Relationship Id="rId3" Type="http://schemas.openxmlformats.org/officeDocument/2006/relationships/image" Target="../media/image11.png"/><Relationship Id="rId7" Type="http://schemas.openxmlformats.org/officeDocument/2006/relationships/hyperlink" Target="https://www.wcrp-climate.org/modelling-wgcm-mip-catalogue/cmip6-endorsed-mips-article/1070-modelling-cmip6-scenariomip"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hyperlink" Target="https://www.wcrp-climate.org/modelling-wgcm-mip-catalogue/cmip6-endorsed-mips-article/1055-modelling-cmip6-rfmip" TargetMode="External"/><Relationship Id="rId5" Type="http://schemas.openxmlformats.org/officeDocument/2006/relationships/hyperlink" Target="https://www.wcrp-climate.org/modelling-wgcm-mip-catalogue/cmip6-endorsed-mips-article/1048-modelling-cmip6-fafmip" TargetMode="External"/><Relationship Id="rId4" Type="http://schemas.openxmlformats.org/officeDocument/2006/relationships/hyperlink" Target="https://www.wcrp-climate.org/modelling-wgcm-mip-catalogue/cmip6-endorsed-mips-article/1063-modelling-cmip6-omip" TargetMode="External"/><Relationship Id="rId9" Type="http://schemas.openxmlformats.org/officeDocument/2006/relationships/hyperlink" Target="https://www.wcrp-climate.org/modelling-wgcm-mip-catalogue/cmip6-endorsed-mips-article/1302-modelling-cmip6-cdrrmi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hyperlink" Target="https://my.nci.org.au/mancin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cmip.llnl.gov/cmip5/citation.html" TargetMode="External"/><Relationship Id="rId5" Type="http://schemas.openxmlformats.org/officeDocument/2006/relationships/hyperlink" Target="https://cmip.llnl.gov/cmip5/terms.html" TargetMode="External"/><Relationship Id="rId4" Type="http://schemas.openxmlformats.org/officeDocument/2006/relationships/hyperlink" Target="https://docs.google.com/document/d/1SnwBL9MJQNEU1_nJ661SN3-SSxR0j1mAYan6-WXfaSU/edit#heading=h.qigq8evr43h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311700" y="1840925"/>
            <a:ext cx="8520600" cy="79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4000"/>
              <a:buFont typeface="Calibri"/>
              <a:buNone/>
            </a:pPr>
            <a:r>
              <a:rPr lang="en" sz="3400" dirty="0">
                <a:latin typeface="Calibri"/>
                <a:ea typeface="Calibri"/>
                <a:cs typeface="Calibri"/>
                <a:sym typeface="Calibri"/>
              </a:rPr>
              <a:t>CMIP Data at NCI</a:t>
            </a:r>
            <a:endParaRPr sz="3400" b="0" i="0" u="none" strike="noStrike" cap="none" dirty="0">
              <a:solidFill>
                <a:srgbClr val="FFFFFF"/>
              </a:solidFill>
              <a:latin typeface="Arial"/>
              <a:ea typeface="Arial"/>
              <a:cs typeface="Arial"/>
              <a:sym typeface="Arial"/>
            </a:endParaRPr>
          </a:p>
        </p:txBody>
      </p:sp>
      <p:sp>
        <p:nvSpPr>
          <p:cNvPr id="129" name="Google Shape;129;p22"/>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dirty="0"/>
              <a:t>Kate Snow &amp; </a:t>
            </a:r>
            <a:r>
              <a:rPr lang="en" sz="1800" dirty="0" err="1"/>
              <a:t>Jingbo</a:t>
            </a:r>
            <a:r>
              <a:rPr lang="en" sz="1800" dirty="0"/>
              <a:t> Wang</a:t>
            </a:r>
            <a:endParaRPr sz="1800" b="0" i="0" u="none" strike="noStrike" cap="none" dirty="0">
              <a:solidFill>
                <a:srgbClr val="FFFFFF"/>
              </a:solidFill>
              <a:latin typeface="Arial"/>
              <a:ea typeface="Arial"/>
              <a:cs typeface="Arial"/>
              <a:sym typeface="Arial"/>
            </a:endParaRPr>
          </a:p>
        </p:txBody>
      </p:sp>
      <p:sp>
        <p:nvSpPr>
          <p:cNvPr id="130" name="Google Shape;130;p22"/>
          <p:cNvSpPr txBox="1"/>
          <p:nvPr/>
        </p:nvSpPr>
        <p:spPr>
          <a:xfrm>
            <a:off x="162950" y="134200"/>
            <a:ext cx="4469700" cy="91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dirty="0">
                <a:solidFill>
                  <a:srgbClr val="FFFFFF"/>
                </a:solidFill>
              </a:rPr>
              <a:t>2019 AMOS Darwin</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Terms of Use and Citation</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685800" y="785843"/>
            <a:ext cx="7772400" cy="3344814"/>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endParaRPr lang="en-AU" sz="2000" dirty="0"/>
          </a:p>
        </p:txBody>
      </p:sp>
      <p:sp>
        <p:nvSpPr>
          <p:cNvPr id="7" name="Google Shape;696;p93">
            <a:extLst>
              <a:ext uri="{FF2B5EF4-FFF2-40B4-BE49-F238E27FC236}">
                <a16:creationId xmlns:a16="http://schemas.microsoft.com/office/drawing/2014/main" id="{62547952-7E1A-D049-B1A1-993A6C1EC826}"/>
              </a:ext>
            </a:extLst>
          </p:cNvPr>
          <p:cNvSpPr txBox="1">
            <a:spLocks/>
          </p:cNvSpPr>
          <p:nvPr/>
        </p:nvSpPr>
        <p:spPr>
          <a:xfrm>
            <a:off x="-139700" y="914421"/>
            <a:ext cx="5095448" cy="308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For CMIP6 citation information refer to the </a:t>
            </a:r>
            <a:r>
              <a:rPr lang="en-AU" sz="2000" dirty="0">
                <a:hlinkClick r:id="rId4"/>
              </a:rPr>
              <a:t>CMIP Citation Recommendations</a:t>
            </a:r>
            <a:r>
              <a:rPr lang="en-AU" sz="2000" dirty="0"/>
              <a:t> .</a:t>
            </a:r>
          </a:p>
          <a:p>
            <a:r>
              <a:rPr lang="en-AU" sz="2000" dirty="0"/>
              <a:t>Note a user is required to:</a:t>
            </a:r>
          </a:p>
          <a:p>
            <a:pPr lvl="1"/>
            <a:r>
              <a:rPr lang="en-AU" sz="2000" dirty="0"/>
              <a:t>1. Cite CMIP6 data in the reference list of your scholarly publication, and</a:t>
            </a:r>
          </a:p>
          <a:p>
            <a:pPr lvl="1"/>
            <a:r>
              <a:rPr lang="en-AU" sz="2000" dirty="0"/>
              <a:t>2. register your publication at the </a:t>
            </a:r>
            <a:r>
              <a:rPr lang="en-AU" sz="2000" dirty="0">
                <a:hlinkClick r:id="rId5"/>
              </a:rPr>
              <a:t>CMIP Publication Site</a:t>
            </a:r>
            <a:r>
              <a:rPr lang="en-AU" sz="2000" dirty="0"/>
              <a:t>.</a:t>
            </a:r>
          </a:p>
          <a:p>
            <a:r>
              <a:rPr lang="en-AU" sz="2000" dirty="0"/>
              <a:t>CMIP6 data citations can be accessed from the </a:t>
            </a:r>
            <a:r>
              <a:rPr lang="en-AU" sz="2000" dirty="0" err="1"/>
              <a:t>further_info_url</a:t>
            </a:r>
            <a:r>
              <a:rPr lang="en-AU" sz="2000" dirty="0"/>
              <a:t> available in the metadata within each </a:t>
            </a:r>
            <a:r>
              <a:rPr lang="en-AU" sz="2000" dirty="0" err="1"/>
              <a:t>netCDF</a:t>
            </a:r>
            <a:r>
              <a:rPr lang="en-AU" sz="2000" dirty="0"/>
              <a:t> data file.</a:t>
            </a:r>
          </a:p>
        </p:txBody>
      </p:sp>
      <p:pic>
        <p:nvPicPr>
          <p:cNvPr id="3" name="Picture 2">
            <a:extLst>
              <a:ext uri="{FF2B5EF4-FFF2-40B4-BE49-F238E27FC236}">
                <a16:creationId xmlns:a16="http://schemas.microsoft.com/office/drawing/2014/main" id="{7D1B0703-863E-C94B-A0B8-1B514FE9C839}"/>
              </a:ext>
            </a:extLst>
          </p:cNvPr>
          <p:cNvPicPr>
            <a:picLocks noChangeAspect="1"/>
          </p:cNvPicPr>
          <p:nvPr/>
        </p:nvPicPr>
        <p:blipFill rotWithShape="1">
          <a:blip r:embed="rId6"/>
          <a:srcRect l="27778" t="7160" r="14319" b="7187"/>
          <a:stretch/>
        </p:blipFill>
        <p:spPr>
          <a:xfrm>
            <a:off x="4955748" y="785843"/>
            <a:ext cx="4188252" cy="3872125"/>
          </a:xfrm>
          <a:prstGeom prst="rect">
            <a:avLst/>
          </a:prstGeom>
        </p:spPr>
      </p:pic>
      <p:cxnSp>
        <p:nvCxnSpPr>
          <p:cNvPr id="5" name="Straight Arrow Connector 4">
            <a:extLst>
              <a:ext uri="{FF2B5EF4-FFF2-40B4-BE49-F238E27FC236}">
                <a16:creationId xmlns:a16="http://schemas.microsoft.com/office/drawing/2014/main" id="{6D1062D4-2CEE-1040-B196-5219D5FA8F44}"/>
              </a:ext>
            </a:extLst>
          </p:cNvPr>
          <p:cNvCxnSpPr/>
          <p:nvPr/>
        </p:nvCxnSpPr>
        <p:spPr>
          <a:xfrm flipV="1">
            <a:off x="4699000" y="2336800"/>
            <a:ext cx="1155700" cy="15621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909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Projects and Access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424543" y="785843"/>
            <a:ext cx="8294913" cy="3503128"/>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r>
              <a:rPr lang="en-AU" sz="2000" dirty="0">
                <a:solidFill>
                  <a:schemeClr val="dk1"/>
                </a:solidFill>
                <a:latin typeface="+mj-lt"/>
                <a:ea typeface="Calibri"/>
                <a:cs typeface="Calibri"/>
                <a:sym typeface="Calibri"/>
              </a:rPr>
              <a:t>Two types of CMIP data: Published (rr3) and Replicated (al33, oi10).</a:t>
            </a:r>
          </a:p>
          <a:p>
            <a:pPr marL="0" lvl="0" indent="0" algn="l" rtl="0">
              <a:spcBef>
                <a:spcPts val="300"/>
              </a:spcBef>
              <a:spcAft>
                <a:spcPts val="0"/>
              </a:spcAft>
              <a:buClr>
                <a:srgbClr val="F79646"/>
              </a:buClr>
              <a:buSzPts val="1914"/>
              <a:buFont typeface="Arial"/>
              <a:buNone/>
            </a:pPr>
            <a:endParaRPr lang="en-AU" sz="2000" dirty="0">
              <a:solidFill>
                <a:schemeClr val="dk1"/>
              </a:solidFill>
              <a:latin typeface="+mj-lt"/>
              <a:ea typeface="Calibri"/>
              <a:cs typeface="Calibri"/>
              <a:sym typeface="Calibri"/>
            </a:endParaRPr>
          </a:p>
          <a:p>
            <a:pPr marL="0" lvl="0" indent="0" algn="l" rtl="0">
              <a:spcBef>
                <a:spcPts val="300"/>
              </a:spcBef>
              <a:spcAft>
                <a:spcPts val="0"/>
              </a:spcAft>
              <a:buClr>
                <a:srgbClr val="F79646"/>
              </a:buClr>
              <a:buSzPts val="1914"/>
              <a:buFont typeface="Arial"/>
              <a:buNone/>
            </a:pPr>
            <a:r>
              <a:rPr lang="en-AU" sz="2000" b="1" dirty="0">
                <a:solidFill>
                  <a:schemeClr val="dk1"/>
                </a:solidFill>
                <a:latin typeface="+mj-lt"/>
                <a:ea typeface="Calibri"/>
                <a:cs typeface="Calibri"/>
                <a:sym typeface="Calibri"/>
              </a:rPr>
              <a:t>Published</a:t>
            </a:r>
            <a:r>
              <a:rPr lang="en-AU" sz="2000" dirty="0">
                <a:solidFill>
                  <a:schemeClr val="dk1"/>
                </a:solidFill>
                <a:latin typeface="+mj-lt"/>
                <a:ea typeface="Calibri"/>
                <a:cs typeface="Calibri"/>
                <a:sym typeface="Calibri"/>
              </a:rPr>
              <a:t> = Australian model output for which NCI is the primary publisher of the data (e.g. ACCESS1-0, ACCESS1-3, etc). On the filesystem this follows the format </a:t>
            </a:r>
            <a:r>
              <a:rPr lang="en-AU" sz="2000" dirty="0">
                <a:solidFill>
                  <a:schemeClr val="dk1"/>
                </a:solidFill>
                <a:latin typeface="Courier New" panose="02070309020205020404" pitchFamily="49" charset="0"/>
                <a:ea typeface="Calibri"/>
                <a:cs typeface="Courier New" panose="02070309020205020404" pitchFamily="49" charset="0"/>
                <a:sym typeface="Calibri"/>
              </a:rPr>
              <a:t>/g/data/&lt;project&gt;/</a:t>
            </a:r>
            <a:r>
              <a:rPr lang="en-AU" sz="2000" dirty="0">
                <a:solidFill>
                  <a:srgbClr val="FF0000"/>
                </a:solidFill>
                <a:latin typeface="Courier New" panose="02070309020205020404" pitchFamily="49" charset="0"/>
                <a:ea typeface="Calibri"/>
                <a:cs typeface="Courier New" panose="02070309020205020404" pitchFamily="49" charset="0"/>
                <a:sym typeface="Calibri"/>
              </a:rPr>
              <a:t>publications</a:t>
            </a:r>
            <a:r>
              <a:rPr lang="en-AU" sz="2000" dirty="0">
                <a:solidFill>
                  <a:schemeClr val="dk1"/>
                </a:solidFill>
                <a:latin typeface="Courier New" panose="02070309020205020404" pitchFamily="49" charset="0"/>
                <a:ea typeface="Calibri"/>
                <a:cs typeface="Courier New" panose="02070309020205020404" pitchFamily="49" charset="0"/>
                <a:sym typeface="Calibri"/>
              </a:rPr>
              <a:t>/</a:t>
            </a: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r>
              <a:rPr lang="en-AU" sz="2000" b="1" dirty="0">
                <a:solidFill>
                  <a:schemeClr val="dk1"/>
                </a:solidFill>
                <a:latin typeface="+mj-lt"/>
                <a:ea typeface="Calibri"/>
                <a:cs typeface="Calibri"/>
                <a:sym typeface="Calibri"/>
              </a:rPr>
              <a:t>Replicated</a:t>
            </a:r>
            <a:r>
              <a:rPr lang="en-AU" sz="2000" dirty="0">
                <a:solidFill>
                  <a:schemeClr val="dk1"/>
                </a:solidFill>
                <a:latin typeface="+mj-lt"/>
                <a:ea typeface="Calibri"/>
                <a:cs typeface="Calibri"/>
                <a:sym typeface="Calibri"/>
              </a:rPr>
              <a:t> = Data that NCI has downloaded from other international sources (e.g. the GISS models published to the NASA node). On the filesystem this follows the format </a:t>
            </a:r>
            <a:r>
              <a:rPr lang="en-AU" sz="2000" dirty="0">
                <a:solidFill>
                  <a:schemeClr val="dk1"/>
                </a:solidFill>
                <a:latin typeface="Courier New" panose="02070309020205020404" pitchFamily="49" charset="0"/>
                <a:ea typeface="Calibri"/>
                <a:cs typeface="Courier New" panose="02070309020205020404" pitchFamily="49" charset="0"/>
                <a:sym typeface="Calibri"/>
              </a:rPr>
              <a:t>/g/data/&lt;project&gt;/</a:t>
            </a:r>
            <a:r>
              <a:rPr lang="en-AU" sz="2000" dirty="0">
                <a:solidFill>
                  <a:srgbClr val="FF0000"/>
                </a:solidFill>
                <a:latin typeface="Courier New" panose="02070309020205020404" pitchFamily="49" charset="0"/>
                <a:ea typeface="Calibri"/>
                <a:cs typeface="Courier New" panose="02070309020205020404" pitchFamily="49" charset="0"/>
                <a:sym typeface="Calibri"/>
              </a:rPr>
              <a:t>replicas</a:t>
            </a:r>
            <a:r>
              <a:rPr lang="en-AU" sz="2000" dirty="0">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rgbClr val="F79646"/>
              </a:buClr>
              <a:buSzPts val="2297"/>
              <a:buFont typeface="Arial"/>
              <a:buNone/>
            </a:pP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104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DRS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424543" y="785843"/>
            <a:ext cx="8294913" cy="3503128"/>
          </a:xfrm>
          <a:prstGeom prst="rect">
            <a:avLst/>
          </a:prstGeom>
          <a:noFill/>
          <a:ln>
            <a:noFill/>
          </a:ln>
        </p:spPr>
        <p:txBody>
          <a:bodyPr spcFirstLastPara="1" wrap="square" lIns="91425" tIns="91425" rIns="91425" bIns="91425" anchor="t" anchorCtr="0">
            <a:noAutofit/>
          </a:bodyPr>
          <a:lstStyle/>
          <a:p>
            <a:r>
              <a:rPr lang="en-AU" sz="2000" dirty="0">
                <a:solidFill>
                  <a:schemeClr val="dk1"/>
                </a:solidFill>
                <a:latin typeface="+mj-lt"/>
                <a:ea typeface="Calibri"/>
                <a:cs typeface="Calibri"/>
                <a:sym typeface="Calibri"/>
              </a:rPr>
              <a:t>All CMIP data follow standard rules and formats defined by the ESGF. In particular, relating to</a:t>
            </a:r>
            <a:r>
              <a:rPr lang="en-AU" sz="2000" dirty="0"/>
              <a:t> </a:t>
            </a:r>
          </a:p>
          <a:p>
            <a:pPr lvl="1"/>
            <a:r>
              <a:rPr lang="en-AU" sz="2000" dirty="0"/>
              <a:t>directory structure (DRS)</a:t>
            </a:r>
          </a:p>
          <a:p>
            <a:pPr lvl="1"/>
            <a:r>
              <a:rPr lang="en-AU" sz="2000" dirty="0"/>
              <a:t>filenames</a:t>
            </a:r>
          </a:p>
          <a:p>
            <a:pPr lvl="1"/>
            <a:r>
              <a:rPr lang="en-AU" sz="2000" dirty="0"/>
              <a:t>metadata attributes and versioning</a:t>
            </a:r>
          </a:p>
          <a:p>
            <a:pPr lvl="1"/>
            <a:endParaRPr lang="en-AU" sz="2000" dirty="0"/>
          </a:p>
          <a:p>
            <a:r>
              <a:rPr lang="en-AU" sz="2000" dirty="0"/>
              <a:t>All CMIP data is CF Compliant and of </a:t>
            </a:r>
            <a:r>
              <a:rPr lang="en-AU" sz="2000" dirty="0" err="1"/>
              <a:t>netCDF</a:t>
            </a:r>
            <a:r>
              <a:rPr lang="en-AU" sz="2000" dirty="0"/>
              <a:t> format to permit interdisciplinary research.</a:t>
            </a:r>
          </a:p>
          <a:p>
            <a:endParaRPr lang="en-AU" sz="2000" dirty="0"/>
          </a:p>
          <a:p>
            <a:r>
              <a:rPr lang="en-AU" sz="2000" dirty="0"/>
              <a:t>Understanding the CMIP terminology and facets will help in your future search and analysis (for example, </a:t>
            </a:r>
            <a:r>
              <a:rPr lang="en-AU" sz="2000" dirty="0" err="1"/>
              <a:t>CleF</a:t>
            </a:r>
            <a:r>
              <a:rPr lang="en-AU" sz="2000" dirty="0"/>
              <a:t> runs searches based on attribute/facet names.)</a:t>
            </a:r>
            <a:endParaRPr lang="en-AU" sz="2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F79646"/>
              </a:buClr>
              <a:buSzPts val="2297"/>
              <a:buFont typeface="Arial"/>
              <a:buNone/>
            </a:pP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2396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520925" y="786041"/>
            <a:ext cx="8321575" cy="3720843"/>
          </a:xfrm>
          <a:prstGeom prst="rect">
            <a:avLst/>
          </a:prstGeom>
          <a:noFill/>
          <a:ln>
            <a:noFill/>
          </a:ln>
        </p:spPr>
        <p:txBody>
          <a:bodyPr spcFirstLastPara="1" wrap="square" lIns="91425" tIns="91425" rIns="91425" bIns="91425" anchor="t" anchorCtr="0">
            <a:noAutofit/>
          </a:bodyPr>
          <a:lstStyle/>
          <a:p>
            <a:pPr marL="0" lvl="0" indent="0">
              <a:spcBef>
                <a:spcPts val="300"/>
              </a:spcBef>
              <a:buClr>
                <a:srgbClr val="F79646"/>
              </a:buClr>
              <a:buSzPts val="1914"/>
              <a:buNone/>
            </a:pPr>
            <a:r>
              <a:rPr lang="en-AU" sz="2000" dirty="0">
                <a:latin typeface="+mj-lt"/>
              </a:rPr>
              <a:t>To permit interdisciplinary research, CMIP uses a standard naming convention for files, directories, metadata and URLs. These conventions are described in detail the </a:t>
            </a:r>
            <a:r>
              <a:rPr lang="en-AU" sz="2000" dirty="0">
                <a:hlinkClick r:id="rId4"/>
              </a:rPr>
              <a:t>CMIP6 Controlled Vocabularies</a:t>
            </a:r>
            <a:r>
              <a:rPr lang="en-AU" sz="2000" dirty="0"/>
              <a:t> and </a:t>
            </a:r>
            <a:r>
              <a:rPr lang="en-AU" sz="2000" dirty="0">
                <a:hlinkClick r:id="rId5"/>
              </a:rPr>
              <a:t>CMIP5 Controlled Vocabularies</a:t>
            </a:r>
            <a:r>
              <a:rPr lang="en-AU" sz="2000" dirty="0"/>
              <a:t> </a:t>
            </a:r>
            <a:endParaRPr lang="en-AU" sz="2000" dirty="0">
              <a:latin typeface="+mj-lt"/>
            </a:endParaRPr>
          </a:p>
          <a:p>
            <a:pPr marL="0" lvl="0" indent="0">
              <a:spcBef>
                <a:spcPts val="300"/>
              </a:spcBef>
              <a:buClr>
                <a:srgbClr val="F79646"/>
              </a:buClr>
              <a:buSzPts val="1914"/>
              <a:buNone/>
            </a:pPr>
            <a:endParaRPr lang="en-AU" sz="2000" dirty="0">
              <a:solidFill>
                <a:schemeClr val="dk1"/>
              </a:solidFill>
              <a:latin typeface="+mj-lt"/>
              <a:ea typeface="Calibri"/>
              <a:cs typeface="Calibri"/>
              <a:sym typeface="Calibri"/>
            </a:endParaRPr>
          </a:p>
          <a:p>
            <a:pPr marL="139700" indent="0">
              <a:buNone/>
            </a:pPr>
            <a:r>
              <a:rPr lang="en-AU" sz="2000" b="1" dirty="0">
                <a:latin typeface="+mj-lt"/>
              </a:rPr>
              <a:t>CMIP6/&lt;</a:t>
            </a:r>
            <a:r>
              <a:rPr lang="en-AU" sz="2000" b="1" dirty="0" err="1">
                <a:latin typeface="+mj-lt"/>
              </a:rPr>
              <a:t>activity_id</a:t>
            </a:r>
            <a:r>
              <a:rPr lang="en-AU" sz="2000" b="1" dirty="0">
                <a:latin typeface="+mj-lt"/>
              </a:rPr>
              <a:t>&gt;/&lt;</a:t>
            </a:r>
            <a:r>
              <a:rPr lang="en-AU" sz="2000" b="1" dirty="0" err="1">
                <a:latin typeface="+mj-lt"/>
              </a:rPr>
              <a:t>institution_id</a:t>
            </a:r>
            <a:r>
              <a:rPr lang="en-AU" sz="2000" b="1" dirty="0">
                <a:latin typeface="+mj-lt"/>
              </a:rPr>
              <a:t>&gt;/&lt;</a:t>
            </a:r>
            <a:r>
              <a:rPr lang="en-AU" sz="2000" b="1" dirty="0" err="1">
                <a:latin typeface="+mj-lt"/>
              </a:rPr>
              <a:t>source_id</a:t>
            </a:r>
            <a:r>
              <a:rPr lang="en-AU" sz="2000" b="1" dirty="0">
                <a:latin typeface="+mj-lt"/>
              </a:rPr>
              <a:t>&gt;/&lt;</a:t>
            </a:r>
            <a:r>
              <a:rPr lang="en-AU" sz="2000" b="1" dirty="0" err="1">
                <a:latin typeface="+mj-lt"/>
              </a:rPr>
              <a:t>experiment_id</a:t>
            </a:r>
            <a:r>
              <a:rPr lang="en-AU" sz="2000" b="1" dirty="0">
                <a:latin typeface="+mj-lt"/>
              </a:rPr>
              <a:t>&gt;/&lt;</a:t>
            </a:r>
            <a:r>
              <a:rPr lang="en-AU" sz="2000" b="1" dirty="0" err="1">
                <a:latin typeface="+mj-lt"/>
              </a:rPr>
              <a:t>member_id</a:t>
            </a:r>
            <a:r>
              <a:rPr lang="en-AU" sz="2000" b="1" dirty="0">
                <a:latin typeface="+mj-lt"/>
              </a:rPr>
              <a:t>&gt;/&lt;</a:t>
            </a:r>
            <a:r>
              <a:rPr lang="en-AU" sz="2000" b="1" dirty="0" err="1">
                <a:latin typeface="+mj-lt"/>
              </a:rPr>
              <a:t>table_id</a:t>
            </a:r>
            <a:r>
              <a:rPr lang="en-AU" sz="2000" b="1" dirty="0">
                <a:latin typeface="+mj-lt"/>
              </a:rPr>
              <a:t>&gt;/&lt;variable&gt;/&lt;</a:t>
            </a:r>
            <a:r>
              <a:rPr lang="en-AU" sz="2000" b="1" dirty="0" err="1">
                <a:latin typeface="+mj-lt"/>
              </a:rPr>
              <a:t>grid_label</a:t>
            </a:r>
            <a:r>
              <a:rPr lang="en-AU" sz="2000" b="1" dirty="0">
                <a:latin typeface="+mj-lt"/>
              </a:rPr>
              <a:t>&gt;/&lt;version&gt;</a:t>
            </a:r>
            <a:endParaRPr lang="en-AU" sz="2000" dirty="0">
              <a:latin typeface="+mj-lt"/>
            </a:endParaRPr>
          </a:p>
          <a:p>
            <a:pPr marL="139700" indent="0">
              <a:buNone/>
            </a:pPr>
            <a:endParaRPr lang="en-AU" sz="2000" b="1" dirty="0">
              <a:latin typeface="+mj-lt"/>
            </a:endParaRPr>
          </a:p>
          <a:p>
            <a:pPr marL="139700" indent="0">
              <a:buNone/>
            </a:pPr>
            <a:r>
              <a:rPr lang="en-AU" sz="2000" b="1" dirty="0">
                <a:latin typeface="+mj-lt"/>
              </a:rPr>
              <a:t>CMIP5/&lt;product&gt;/&lt;institute&gt;/&lt;model&gt;/&lt;experiment&gt;/&lt;frequency&gt;/&lt;realm&gt;/&lt;table&gt;/&lt;ensemble&gt;/&lt;version&gt;/&lt;variable&gt;</a:t>
            </a:r>
            <a:endParaRPr lang="en-AU" sz="2000"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375637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215900" y="780451"/>
            <a:ext cx="5892800" cy="3753449"/>
          </a:xfrm>
          <a:prstGeom prst="rect">
            <a:avLst/>
          </a:prstGeom>
          <a:noFill/>
          <a:ln>
            <a:noFill/>
          </a:ln>
        </p:spPr>
        <p:txBody>
          <a:bodyPr spcFirstLastPara="1" wrap="square" lIns="91425" tIns="91425" rIns="91425" bIns="91425" anchor="t" anchorCtr="0">
            <a:noAutofit/>
          </a:bodyPr>
          <a:lstStyle/>
          <a:p>
            <a:r>
              <a:rPr lang="en-AU" sz="1900" dirty="0" err="1"/>
              <a:t>activity_id</a:t>
            </a:r>
            <a:r>
              <a:rPr lang="en-AU" sz="1900" dirty="0"/>
              <a:t> = the Model </a:t>
            </a:r>
            <a:r>
              <a:rPr lang="en-AU" sz="1900" dirty="0" err="1"/>
              <a:t>Intercomparison</a:t>
            </a:r>
            <a:r>
              <a:rPr lang="en-AU" sz="1900" dirty="0"/>
              <a:t> Project or MIP (e.g. CMIP, </a:t>
            </a:r>
            <a:r>
              <a:rPr lang="en-AU" sz="1900" dirty="0" err="1"/>
              <a:t>GeoMIP</a:t>
            </a:r>
            <a:r>
              <a:rPr lang="en-AU" sz="1900" dirty="0"/>
              <a:t>)</a:t>
            </a:r>
          </a:p>
          <a:p>
            <a:endParaRPr lang="en-AU" sz="1900" dirty="0"/>
          </a:p>
          <a:p>
            <a:pPr fontAlgn="base"/>
            <a:r>
              <a:rPr lang="en-AU" sz="2000" b="1" dirty="0"/>
              <a:t>MIP definitions have changed from CMIP5 along with the experiments they define</a:t>
            </a:r>
          </a:p>
          <a:p>
            <a:pPr lvl="1" fontAlgn="base"/>
            <a:r>
              <a:rPr lang="en-AU" sz="2000" dirty="0"/>
              <a:t>“CMIP6” now defines the MIP </a:t>
            </a:r>
            <a:r>
              <a:rPr lang="en-AU" sz="2000" i="1" dirty="0"/>
              <a:t>era</a:t>
            </a:r>
            <a:r>
              <a:rPr lang="en-AU" sz="2000" dirty="0"/>
              <a:t> and experiments are divided into MIPs. E.g. CMIP, </a:t>
            </a:r>
            <a:r>
              <a:rPr lang="en-AU" sz="2000" dirty="0" err="1"/>
              <a:t>GeoMIP</a:t>
            </a:r>
            <a:r>
              <a:rPr lang="en-AU" sz="2000" dirty="0"/>
              <a:t>, </a:t>
            </a:r>
            <a:r>
              <a:rPr lang="en-AU" sz="2000" dirty="0" err="1"/>
              <a:t>ScenarioMIP</a:t>
            </a:r>
            <a:r>
              <a:rPr lang="en-AU" sz="2000" dirty="0"/>
              <a:t>, etc. “CMIP” covers the DECK and historical runs, totalling ONLY 11 experiments. </a:t>
            </a:r>
          </a:p>
          <a:p>
            <a:endParaRPr lang="en-AU" sz="1900" dirty="0"/>
          </a:p>
          <a:p>
            <a:r>
              <a:rPr lang="en-AU" sz="1900" dirty="0"/>
              <a:t>Total </a:t>
            </a:r>
            <a:r>
              <a:rPr lang="en-AU" sz="1900" dirty="0">
                <a:hlinkClick r:id="rId4"/>
              </a:rPr>
              <a:t>23 Endorsed MIPs</a:t>
            </a:r>
            <a:r>
              <a:rPr lang="en-AU" sz="1900" dirty="0"/>
              <a:t> </a:t>
            </a:r>
          </a:p>
          <a:p>
            <a:endParaRPr lang="en-AU" sz="1900" dirty="0"/>
          </a:p>
          <a:p>
            <a:endParaRPr lang="en-AU" sz="1900" dirty="0"/>
          </a:p>
        </p:txBody>
      </p:sp>
      <p:pic>
        <p:nvPicPr>
          <p:cNvPr id="1026" name="Picture 2" descr="https://cdn.knmi.nl/system/data_center_projects/image1s/000/000/092/large/CMIP6.jpg?1493730989">
            <a:extLst>
              <a:ext uri="{FF2B5EF4-FFF2-40B4-BE49-F238E27FC236}">
                <a16:creationId xmlns:a16="http://schemas.microsoft.com/office/drawing/2014/main" id="{DB06E1AD-0180-0D46-8A8B-CBC145269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9062" y="1328867"/>
            <a:ext cx="3476625" cy="288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22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0" y="1781220"/>
            <a:ext cx="4864100" cy="1730484"/>
          </a:xfrm>
          <a:prstGeom prst="rect">
            <a:avLst/>
          </a:prstGeom>
          <a:noFill/>
          <a:ln>
            <a:noFill/>
          </a:ln>
        </p:spPr>
        <p:txBody>
          <a:bodyPr spcFirstLastPara="1" wrap="square" lIns="91425" tIns="91425" rIns="91425" bIns="91425" anchor="t" anchorCtr="0">
            <a:noAutofit/>
          </a:bodyPr>
          <a:lstStyle/>
          <a:p>
            <a:r>
              <a:rPr lang="en-AU" sz="1900" dirty="0" err="1"/>
              <a:t>institution_id</a:t>
            </a:r>
            <a:r>
              <a:rPr lang="en-AU" sz="1900" dirty="0"/>
              <a:t> = publication centre (e.g. NASA-GISS, CSIRO)</a:t>
            </a:r>
          </a:p>
          <a:p>
            <a:endParaRPr lang="en-AU" sz="1900" dirty="0"/>
          </a:p>
          <a:p>
            <a:r>
              <a:rPr lang="en-AU" sz="1900" dirty="0"/>
              <a:t>All registered institutes can be found in the </a:t>
            </a:r>
            <a:r>
              <a:rPr lang="en-AU" sz="1900" dirty="0">
                <a:hlinkClick r:id="rId4"/>
              </a:rPr>
              <a:t>CMIP6 CV Table</a:t>
            </a:r>
            <a:r>
              <a:rPr lang="en-AU" sz="1900" dirty="0"/>
              <a:t> </a:t>
            </a:r>
          </a:p>
          <a:p>
            <a:endParaRPr lang="en-AU" sz="1900" dirty="0"/>
          </a:p>
          <a:p>
            <a:pPr marL="139700" indent="0">
              <a:buNone/>
            </a:pPr>
            <a:endParaRPr lang="en-AU" sz="1900" dirty="0"/>
          </a:p>
        </p:txBody>
      </p:sp>
      <p:pic>
        <p:nvPicPr>
          <p:cNvPr id="2050" name="Picture 2" descr="ESFG-EYRG-ven-diagram_from-Josephs-powerpoint-slide-56_need-higher-res-695x519.jpg">
            <a:extLst>
              <a:ext uri="{FF2B5EF4-FFF2-40B4-BE49-F238E27FC236}">
                <a16:creationId xmlns:a16="http://schemas.microsoft.com/office/drawing/2014/main" id="{5888E3BD-116B-384F-A09A-36B74D95A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587" y="1120213"/>
            <a:ext cx="3887788" cy="29030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69F45BD-E1BF-2E46-96FB-E971D5147527}"/>
              </a:ext>
            </a:extLst>
          </p:cNvPr>
          <p:cNvSpPr/>
          <p:nvPr/>
        </p:nvSpPr>
        <p:spPr>
          <a:xfrm>
            <a:off x="4992587" y="4116012"/>
            <a:ext cx="4572000" cy="523220"/>
          </a:xfrm>
          <a:prstGeom prst="rect">
            <a:avLst/>
          </a:prstGeom>
        </p:spPr>
        <p:txBody>
          <a:bodyPr>
            <a:spAutoFit/>
          </a:bodyPr>
          <a:lstStyle/>
          <a:p>
            <a:r>
              <a:rPr lang="fr" dirty="0"/>
              <a:t>Image source </a:t>
            </a:r>
            <a:r>
              <a:rPr lang="fr" dirty="0">
                <a:hlinkClick r:id="rId6"/>
              </a:rPr>
              <a:t>https://icnwg.llnl.gov/sites/default/files/Slide1.png</a:t>
            </a:r>
            <a:endParaRPr lang="en-US" dirty="0"/>
          </a:p>
        </p:txBody>
      </p:sp>
    </p:spTree>
    <p:extLst>
      <p:ext uri="{BB962C8B-B14F-4D97-AF65-F5344CB8AC3E}">
        <p14:creationId xmlns:p14="http://schemas.microsoft.com/office/powerpoint/2010/main" val="2376173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0" y="1601066"/>
            <a:ext cx="4864100" cy="2090792"/>
          </a:xfrm>
          <a:prstGeom prst="rect">
            <a:avLst/>
          </a:prstGeom>
          <a:noFill/>
          <a:ln>
            <a:noFill/>
          </a:ln>
        </p:spPr>
        <p:txBody>
          <a:bodyPr spcFirstLastPara="1" wrap="square" lIns="91425" tIns="91425" rIns="91425" bIns="91425" anchor="t" anchorCtr="0">
            <a:noAutofit/>
          </a:bodyPr>
          <a:lstStyle/>
          <a:p>
            <a:r>
              <a:rPr lang="en-AU" sz="1900" dirty="0" err="1"/>
              <a:t>source_id</a:t>
            </a:r>
            <a:r>
              <a:rPr lang="en-AU" sz="1900" dirty="0"/>
              <a:t> = model name (e.g. ACCESS-CM2, CESM2)</a:t>
            </a:r>
          </a:p>
          <a:p>
            <a:endParaRPr lang="en-AU" sz="1900" dirty="0"/>
          </a:p>
          <a:p>
            <a:r>
              <a:rPr lang="en-AU" sz="1900" dirty="0"/>
              <a:t>All registered models (whether data has been published yet or not) can be found in the </a:t>
            </a:r>
            <a:r>
              <a:rPr lang="en-AU" sz="1900" dirty="0">
                <a:hlinkClick r:id="rId4"/>
              </a:rPr>
              <a:t>CMIP6 CV Table</a:t>
            </a:r>
            <a:r>
              <a:rPr lang="en-AU" sz="1900" dirty="0"/>
              <a:t> </a:t>
            </a:r>
          </a:p>
        </p:txBody>
      </p:sp>
      <p:sp>
        <p:nvSpPr>
          <p:cNvPr id="3" name="Rectangle 2">
            <a:extLst>
              <a:ext uri="{FF2B5EF4-FFF2-40B4-BE49-F238E27FC236}">
                <a16:creationId xmlns:a16="http://schemas.microsoft.com/office/drawing/2014/main" id="{FEFE6071-A84E-6749-971F-912264CDD8DF}"/>
              </a:ext>
            </a:extLst>
          </p:cNvPr>
          <p:cNvSpPr/>
          <p:nvPr/>
        </p:nvSpPr>
        <p:spPr>
          <a:xfrm>
            <a:off x="5224972" y="2320475"/>
            <a:ext cx="3409303" cy="830997"/>
          </a:xfrm>
          <a:prstGeom prst="rect">
            <a:avLst/>
          </a:prstGeom>
          <a:ln>
            <a:solidFill>
              <a:srgbClr val="FF0000"/>
            </a:solidFill>
          </a:ln>
        </p:spPr>
        <p:txBody>
          <a:bodyPr wrap="square">
            <a:spAutoFit/>
          </a:bodyPr>
          <a:lstStyle/>
          <a:p>
            <a:r>
              <a:rPr lang="en-AU" sz="2400" dirty="0"/>
              <a:t>Currently 113 models registered (May 2019).</a:t>
            </a:r>
          </a:p>
        </p:txBody>
      </p:sp>
    </p:spTree>
    <p:extLst>
      <p:ext uri="{BB962C8B-B14F-4D97-AF65-F5344CB8AC3E}">
        <p14:creationId xmlns:p14="http://schemas.microsoft.com/office/powerpoint/2010/main" val="1542857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0" y="1394679"/>
            <a:ext cx="5397500" cy="3042329"/>
          </a:xfrm>
          <a:prstGeom prst="rect">
            <a:avLst/>
          </a:prstGeom>
          <a:noFill/>
          <a:ln>
            <a:noFill/>
          </a:ln>
        </p:spPr>
        <p:txBody>
          <a:bodyPr spcFirstLastPara="1" wrap="square" lIns="91425" tIns="91425" rIns="91425" bIns="91425" anchor="t" anchorCtr="0">
            <a:noAutofit/>
          </a:bodyPr>
          <a:lstStyle/>
          <a:p>
            <a:r>
              <a:rPr lang="en-AU" sz="1900" dirty="0" err="1"/>
              <a:t>experiment_id</a:t>
            </a:r>
            <a:r>
              <a:rPr lang="en-AU" sz="1900" dirty="0"/>
              <a:t> = experiment run (</a:t>
            </a:r>
            <a:r>
              <a:rPr lang="en-AU" sz="1900" dirty="0" err="1"/>
              <a:t>e.g</a:t>
            </a:r>
            <a:r>
              <a:rPr lang="en-AU" sz="1900" dirty="0"/>
              <a:t> historical, </a:t>
            </a:r>
            <a:r>
              <a:rPr lang="en-AU" sz="1900" dirty="0" err="1"/>
              <a:t>amip</a:t>
            </a:r>
            <a:r>
              <a:rPr lang="en-AU" sz="1900" dirty="0"/>
              <a:t>)</a:t>
            </a:r>
          </a:p>
          <a:p>
            <a:endParaRPr lang="en-AU" sz="1900" dirty="0"/>
          </a:p>
          <a:p>
            <a:r>
              <a:rPr lang="en-AU" sz="1900" dirty="0"/>
              <a:t>Information on all experiments within a MIP are explained in the </a:t>
            </a:r>
            <a:r>
              <a:rPr lang="en-AU" sz="1900" dirty="0">
                <a:hlinkClick r:id="rId4"/>
              </a:rPr>
              <a:t>GMD Special Issue</a:t>
            </a:r>
            <a:endParaRPr lang="en-AU" sz="1900" dirty="0"/>
          </a:p>
          <a:p>
            <a:endParaRPr lang="en-AU" sz="1900" dirty="0"/>
          </a:p>
          <a:p>
            <a:r>
              <a:rPr lang="en-AU" sz="1900" dirty="0"/>
              <a:t>Summary of all </a:t>
            </a:r>
            <a:r>
              <a:rPr lang="en-AU" sz="1900" dirty="0" err="1"/>
              <a:t>exps</a:t>
            </a:r>
            <a:r>
              <a:rPr lang="en-AU" sz="1900" dirty="0"/>
              <a:t>: </a:t>
            </a:r>
            <a:r>
              <a:rPr lang="en-AU" sz="1900" dirty="0">
                <a:hlinkClick r:id="rId5"/>
              </a:rPr>
              <a:t>CMIP6 CV Table</a:t>
            </a:r>
            <a:r>
              <a:rPr lang="en-AU" sz="1900" dirty="0"/>
              <a:t> </a:t>
            </a:r>
          </a:p>
        </p:txBody>
      </p:sp>
      <p:pic>
        <p:nvPicPr>
          <p:cNvPr id="4" name="Picture 3">
            <a:extLst>
              <a:ext uri="{FF2B5EF4-FFF2-40B4-BE49-F238E27FC236}">
                <a16:creationId xmlns:a16="http://schemas.microsoft.com/office/drawing/2014/main" id="{8D706B31-032A-4C46-9E13-0B70E6D0C299}"/>
              </a:ext>
            </a:extLst>
          </p:cNvPr>
          <p:cNvPicPr>
            <a:picLocks noChangeAspect="1"/>
          </p:cNvPicPr>
          <p:nvPr/>
        </p:nvPicPr>
        <p:blipFill rotWithShape="1">
          <a:blip r:embed="rId6"/>
          <a:srcRect l="10284" t="16791" r="45696" b="2211"/>
          <a:stretch/>
        </p:blipFill>
        <p:spPr>
          <a:xfrm>
            <a:off x="5791200" y="1135008"/>
            <a:ext cx="3012974" cy="3118459"/>
          </a:xfrm>
          <a:prstGeom prst="rect">
            <a:avLst/>
          </a:prstGeom>
          <a:effectLst>
            <a:outerShdw blurRad="50800" dist="38100" dir="2700000" algn="tl" rotWithShape="0">
              <a:prstClr val="black">
                <a:alpha val="40000"/>
              </a:prstClr>
            </a:outerShdw>
          </a:effectLst>
        </p:spPr>
      </p:pic>
      <p:cxnSp>
        <p:nvCxnSpPr>
          <p:cNvPr id="6" name="Straight Arrow Connector 5">
            <a:extLst>
              <a:ext uri="{FF2B5EF4-FFF2-40B4-BE49-F238E27FC236}">
                <a16:creationId xmlns:a16="http://schemas.microsoft.com/office/drawing/2014/main" id="{BA22BF30-DD3C-244A-85EE-D61C734B5496}"/>
              </a:ext>
            </a:extLst>
          </p:cNvPr>
          <p:cNvCxnSpPr>
            <a:cxnSpLocks/>
          </p:cNvCxnSpPr>
          <p:nvPr/>
        </p:nvCxnSpPr>
        <p:spPr>
          <a:xfrm flipV="1">
            <a:off x="4838700" y="2794000"/>
            <a:ext cx="749300" cy="573337"/>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471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0" y="1050585"/>
            <a:ext cx="4660900" cy="3229315"/>
          </a:xfrm>
          <a:prstGeom prst="rect">
            <a:avLst/>
          </a:prstGeom>
          <a:noFill/>
          <a:ln>
            <a:noFill/>
          </a:ln>
        </p:spPr>
        <p:txBody>
          <a:bodyPr spcFirstLastPara="1" wrap="square" lIns="91425" tIns="91425" rIns="91425" bIns="91425" anchor="t" anchorCtr="0">
            <a:noAutofit/>
          </a:bodyPr>
          <a:lstStyle/>
          <a:p>
            <a:r>
              <a:rPr lang="en-AU" sz="1900" dirty="0" err="1"/>
              <a:t>member_id</a:t>
            </a:r>
            <a:r>
              <a:rPr lang="en-AU" sz="1900" dirty="0"/>
              <a:t> = </a:t>
            </a:r>
            <a:r>
              <a:rPr lang="en-AU" sz="1900" dirty="0" err="1"/>
              <a:t>ripf</a:t>
            </a:r>
            <a:r>
              <a:rPr lang="en-AU" sz="1900" dirty="0"/>
              <a:t> number (r=realization, </a:t>
            </a:r>
            <a:r>
              <a:rPr lang="en-AU" sz="1900" dirty="0" err="1"/>
              <a:t>i</a:t>
            </a:r>
            <a:r>
              <a:rPr lang="en-AU" sz="1900" dirty="0"/>
              <a:t>=initialization, p=physics, f=forcing).</a:t>
            </a:r>
          </a:p>
          <a:p>
            <a:endParaRPr lang="en-AU" sz="1900" dirty="0"/>
          </a:p>
          <a:p>
            <a:r>
              <a:rPr lang="en-AU" sz="2000" dirty="0"/>
              <a:t>Information on the </a:t>
            </a:r>
            <a:r>
              <a:rPr lang="en-AU" sz="2000" dirty="0" err="1"/>
              <a:t>ripf</a:t>
            </a:r>
            <a:r>
              <a:rPr lang="en-AU" sz="2000" dirty="0"/>
              <a:t> can be found in the </a:t>
            </a:r>
            <a:r>
              <a:rPr lang="en-AU" sz="2000" dirty="0" err="1"/>
              <a:t>netCDF</a:t>
            </a:r>
            <a:r>
              <a:rPr lang="en-AU" sz="2000" dirty="0"/>
              <a:t> file attribute called “</a:t>
            </a:r>
            <a:r>
              <a:rPr lang="en-AU" sz="2000" dirty="0" err="1"/>
              <a:t>further_info_URL</a:t>
            </a:r>
            <a:r>
              <a:rPr lang="en-AU" sz="2000" dirty="0"/>
              <a:t>” which provides a landing page of relevant (under development) documentation for that dataset. </a:t>
            </a:r>
            <a:endParaRPr lang="en-AU" sz="1900" dirty="0"/>
          </a:p>
        </p:txBody>
      </p:sp>
      <p:pic>
        <p:nvPicPr>
          <p:cNvPr id="3" name="Picture 2">
            <a:extLst>
              <a:ext uri="{FF2B5EF4-FFF2-40B4-BE49-F238E27FC236}">
                <a16:creationId xmlns:a16="http://schemas.microsoft.com/office/drawing/2014/main" id="{F6A314D4-1362-3445-BE0F-91E156C7F4AE}"/>
              </a:ext>
            </a:extLst>
          </p:cNvPr>
          <p:cNvPicPr>
            <a:picLocks noChangeAspect="1"/>
          </p:cNvPicPr>
          <p:nvPr/>
        </p:nvPicPr>
        <p:blipFill rotWithShape="1">
          <a:blip r:embed="rId4"/>
          <a:srcRect l="24166" t="16790" r="22640" b="19506"/>
          <a:stretch/>
        </p:blipFill>
        <p:spPr>
          <a:xfrm>
            <a:off x="4981119" y="1380710"/>
            <a:ext cx="4026256" cy="2712204"/>
          </a:xfrm>
          <a:prstGeom prst="rect">
            <a:avLst/>
          </a:prstGeom>
          <a:effectLst>
            <a:outerShdw blurRad="50800" dist="38100" dir="2700000" algn="tl" rotWithShape="0">
              <a:prstClr val="black">
                <a:alpha val="40000"/>
              </a:prstClr>
            </a:outerShdw>
          </a:effectLst>
        </p:spPr>
      </p:pic>
      <p:cxnSp>
        <p:nvCxnSpPr>
          <p:cNvPr id="8" name="Straight Arrow Connector 7">
            <a:extLst>
              <a:ext uri="{FF2B5EF4-FFF2-40B4-BE49-F238E27FC236}">
                <a16:creationId xmlns:a16="http://schemas.microsoft.com/office/drawing/2014/main" id="{C688D80B-3B89-9D42-80FA-8449E7316842}"/>
              </a:ext>
            </a:extLst>
          </p:cNvPr>
          <p:cNvCxnSpPr/>
          <p:nvPr/>
        </p:nvCxnSpPr>
        <p:spPr>
          <a:xfrm flipV="1">
            <a:off x="4660900" y="1739900"/>
            <a:ext cx="431800" cy="6858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60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0" y="1346275"/>
            <a:ext cx="4864100" cy="3042329"/>
          </a:xfrm>
          <a:prstGeom prst="rect">
            <a:avLst/>
          </a:prstGeom>
          <a:noFill/>
          <a:ln>
            <a:noFill/>
          </a:ln>
        </p:spPr>
        <p:txBody>
          <a:bodyPr spcFirstLastPara="1" wrap="square" lIns="91425" tIns="91425" rIns="91425" bIns="91425" anchor="t" anchorCtr="0">
            <a:noAutofit/>
          </a:bodyPr>
          <a:lstStyle/>
          <a:p>
            <a:r>
              <a:rPr lang="en-AU" sz="1900" dirty="0" err="1"/>
              <a:t>table_id</a:t>
            </a:r>
            <a:r>
              <a:rPr lang="en-AU" sz="1900" dirty="0"/>
              <a:t> = defines realm and frequency (e.g. Amon = atmospheric monthly)</a:t>
            </a:r>
          </a:p>
          <a:p>
            <a:endParaRPr lang="en-AU" sz="1900" dirty="0"/>
          </a:p>
          <a:p>
            <a:r>
              <a:rPr lang="en-AU" sz="1900" dirty="0"/>
              <a:t>Information on the </a:t>
            </a:r>
            <a:r>
              <a:rPr lang="en-AU" sz="1900" dirty="0" err="1"/>
              <a:t>table_id</a:t>
            </a:r>
            <a:r>
              <a:rPr lang="en-AU" sz="1900" dirty="0"/>
              <a:t> definitions as well as other terms can be found on the CMIP6 Data Request page: </a:t>
            </a:r>
            <a:r>
              <a:rPr lang="en-AU" sz="1900" dirty="0">
                <a:hlinkClick r:id="rId4"/>
              </a:rPr>
              <a:t>MIP Table_ids</a:t>
            </a:r>
            <a:r>
              <a:rPr lang="en-AU" sz="1900" dirty="0"/>
              <a:t> </a:t>
            </a:r>
          </a:p>
        </p:txBody>
      </p:sp>
      <p:pic>
        <p:nvPicPr>
          <p:cNvPr id="4" name="Picture 3">
            <a:extLst>
              <a:ext uri="{FF2B5EF4-FFF2-40B4-BE49-F238E27FC236}">
                <a16:creationId xmlns:a16="http://schemas.microsoft.com/office/drawing/2014/main" id="{AF7128F6-3C9E-4941-92A5-FEE495D9AC01}"/>
              </a:ext>
            </a:extLst>
          </p:cNvPr>
          <p:cNvPicPr>
            <a:picLocks noChangeAspect="1"/>
          </p:cNvPicPr>
          <p:nvPr/>
        </p:nvPicPr>
        <p:blipFill rotWithShape="1">
          <a:blip r:embed="rId5"/>
          <a:srcRect l="13612" t="17038" r="41249" b="16813"/>
          <a:stretch/>
        </p:blipFill>
        <p:spPr>
          <a:xfrm>
            <a:off x="5054600" y="1099661"/>
            <a:ext cx="3822900" cy="31513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0715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Data Introduction</a:t>
            </a:r>
            <a:endParaRPr dirty="0"/>
          </a:p>
        </p:txBody>
      </p:sp>
      <p:pic>
        <p:nvPicPr>
          <p:cNvPr id="653" name="Google Shape;653;p8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55" name="Google Shape;655;p88"/>
          <p:cNvSpPr txBox="1"/>
          <p:nvPr/>
        </p:nvSpPr>
        <p:spPr>
          <a:xfrm>
            <a:off x="-125562" y="745450"/>
            <a:ext cx="5207200" cy="3652600"/>
          </a:xfrm>
          <a:prstGeom prst="rect">
            <a:avLst/>
          </a:prstGeom>
          <a:noFill/>
          <a:ln>
            <a:noFill/>
          </a:ln>
        </p:spPr>
        <p:txBody>
          <a:bodyPr spcFirstLastPara="1" wrap="square" lIns="91425" tIns="91425" rIns="91425" bIns="91425" anchor="t" anchorCtr="0">
            <a:noAutofit/>
          </a:bodyPr>
          <a:lstStyle/>
          <a:p>
            <a:pPr marL="457200" lvl="0" indent="-317500">
              <a:lnSpc>
                <a:spcPct val="115000"/>
              </a:lnSpc>
              <a:buSzPts val="1400"/>
              <a:buChar char="●"/>
            </a:pPr>
            <a:r>
              <a:rPr lang="en-AU" sz="1900" dirty="0"/>
              <a:t>The Coupled Model </a:t>
            </a:r>
            <a:r>
              <a:rPr lang="en-AU" sz="1900" dirty="0" err="1"/>
              <a:t>Intercomparison</a:t>
            </a:r>
            <a:r>
              <a:rPr lang="en-AU" sz="1900" dirty="0"/>
              <a:t> Project Phase 6 (CMIP6) is the 5th generation of CMIP products from the World Climate Research Programme. </a:t>
            </a:r>
          </a:p>
          <a:p>
            <a:pPr marL="457200" lvl="1" indent="-317500">
              <a:lnSpc>
                <a:spcPct val="115000"/>
              </a:lnSpc>
              <a:buSzPts val="1400"/>
              <a:buChar char="●"/>
            </a:pPr>
            <a:r>
              <a:rPr lang="en-AU" sz="1900" dirty="0"/>
              <a:t>Designed to improve our understanding of past, present and future climate change and its drivers through multi-model developments</a:t>
            </a:r>
          </a:p>
          <a:p>
            <a:pPr marL="457200" lvl="0" indent="-317500">
              <a:lnSpc>
                <a:spcPct val="115000"/>
              </a:lnSpc>
              <a:buSzPts val="1400"/>
              <a:buChar char="●"/>
            </a:pPr>
            <a:r>
              <a:rPr lang="en-AU" sz="1900" dirty="0"/>
              <a:t>Undertaken as an internationally coordinated research activity defining specific target experiments. </a:t>
            </a:r>
          </a:p>
          <a:p>
            <a:pPr lvl="0">
              <a:buClr>
                <a:schemeClr val="dk1"/>
              </a:buClr>
              <a:buSzPts val="450"/>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p:txBody>
      </p:sp>
      <p:pic>
        <p:nvPicPr>
          <p:cNvPr id="9218" name="Picture 2" descr="Image result for cmip">
            <a:extLst>
              <a:ext uri="{FF2B5EF4-FFF2-40B4-BE49-F238E27FC236}">
                <a16:creationId xmlns:a16="http://schemas.microsoft.com/office/drawing/2014/main" id="{F627CE95-D6CF-D748-87B9-591D19804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1638" y="1284950"/>
            <a:ext cx="3960962" cy="1809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FBBCBF-5606-994F-B28D-57D2FC37149C}"/>
              </a:ext>
            </a:extLst>
          </p:cNvPr>
          <p:cNvSpPr/>
          <p:nvPr/>
        </p:nvSpPr>
        <p:spPr>
          <a:xfrm>
            <a:off x="5295900" y="3470475"/>
            <a:ext cx="3960962" cy="523220"/>
          </a:xfrm>
          <a:prstGeom prst="rect">
            <a:avLst/>
          </a:prstGeom>
        </p:spPr>
        <p:txBody>
          <a:bodyPr wrap="square">
            <a:spAutoFit/>
          </a:bodyPr>
          <a:lstStyle/>
          <a:p>
            <a:pPr algn="ctr"/>
            <a:r>
              <a:rPr lang="fr" dirty="0"/>
              <a:t>Image Source: </a:t>
            </a:r>
            <a:r>
              <a:rPr lang="fr" dirty="0">
                <a:hlinkClick r:id="rId5"/>
              </a:rPr>
              <a:t>https://www.earthsystemcog.org/projects/cmip/</a:t>
            </a:r>
            <a:endParaRPr lang="en-US" dirty="0"/>
          </a:p>
        </p:txBody>
      </p:sp>
    </p:spTree>
    <p:extLst>
      <p:ext uri="{BB962C8B-B14F-4D97-AF65-F5344CB8AC3E}">
        <p14:creationId xmlns:p14="http://schemas.microsoft.com/office/powerpoint/2010/main" val="267820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0" y="1050585"/>
            <a:ext cx="4254500" cy="3042329"/>
          </a:xfrm>
          <a:prstGeom prst="rect">
            <a:avLst/>
          </a:prstGeom>
          <a:noFill/>
          <a:ln>
            <a:noFill/>
          </a:ln>
        </p:spPr>
        <p:txBody>
          <a:bodyPr spcFirstLastPara="1" wrap="square" lIns="91425" tIns="91425" rIns="91425" bIns="91425" anchor="t" anchorCtr="0">
            <a:noAutofit/>
          </a:bodyPr>
          <a:lstStyle/>
          <a:p>
            <a:r>
              <a:rPr lang="en-AU" sz="1900" dirty="0" err="1"/>
              <a:t>grid_label</a:t>
            </a:r>
            <a:r>
              <a:rPr lang="en-AU" sz="1900" dirty="0"/>
              <a:t> provides information on the grids. For example, </a:t>
            </a:r>
            <a:r>
              <a:rPr lang="en-AU" sz="1900" dirty="0" err="1"/>
              <a:t>gn</a:t>
            </a:r>
            <a:r>
              <a:rPr lang="en-AU" sz="1900" dirty="0"/>
              <a:t> = native grid, gr = </a:t>
            </a:r>
            <a:r>
              <a:rPr lang="en-AU" sz="1900" dirty="0" err="1"/>
              <a:t>regridded</a:t>
            </a:r>
            <a:r>
              <a:rPr lang="en-AU" sz="1900" dirty="0"/>
              <a:t>, etc. </a:t>
            </a:r>
          </a:p>
          <a:p>
            <a:endParaRPr lang="en-AU" sz="1900" dirty="0"/>
          </a:p>
          <a:p>
            <a:r>
              <a:rPr lang="en-AU" sz="1900" dirty="0"/>
              <a:t>All grid options defined by the Controlled Vocabulary table: </a:t>
            </a:r>
            <a:r>
              <a:rPr lang="en-AU" sz="1900" dirty="0">
                <a:hlinkClick r:id="rId4"/>
              </a:rPr>
              <a:t>CMIP6 CV Table</a:t>
            </a:r>
            <a:r>
              <a:rPr lang="en-AU" sz="1900" dirty="0"/>
              <a:t>  </a:t>
            </a:r>
          </a:p>
          <a:p>
            <a:endParaRPr lang="en-AU" sz="1900" dirty="0"/>
          </a:p>
          <a:p>
            <a:pPr marL="139700" indent="0">
              <a:buNone/>
            </a:pPr>
            <a:endParaRPr lang="en-AU" sz="1900" dirty="0"/>
          </a:p>
        </p:txBody>
      </p:sp>
      <p:sp>
        <p:nvSpPr>
          <p:cNvPr id="10" name="Google Shape;696;p93">
            <a:extLst>
              <a:ext uri="{FF2B5EF4-FFF2-40B4-BE49-F238E27FC236}">
                <a16:creationId xmlns:a16="http://schemas.microsoft.com/office/drawing/2014/main" id="{5B3CB155-BD57-FF48-ABB7-3E75661A1312}"/>
              </a:ext>
            </a:extLst>
          </p:cNvPr>
          <p:cNvSpPr txBox="1">
            <a:spLocks/>
          </p:cNvSpPr>
          <p:nvPr/>
        </p:nvSpPr>
        <p:spPr>
          <a:xfrm>
            <a:off x="4356100" y="1050584"/>
            <a:ext cx="4254500" cy="3042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1900" dirty="0"/>
              <a:t>version is the date the data was published. </a:t>
            </a:r>
          </a:p>
          <a:p>
            <a:endParaRPr lang="en-AU" sz="1900" dirty="0"/>
          </a:p>
          <a:p>
            <a:endParaRPr lang="en-AU" sz="1900" dirty="0"/>
          </a:p>
          <a:p>
            <a:r>
              <a:rPr lang="en-AU" sz="1900" dirty="0"/>
              <a:t>For example v20190202 means the data was published on 2</a:t>
            </a:r>
            <a:r>
              <a:rPr lang="en-AU" sz="1900" baseline="30000" dirty="0"/>
              <a:t>nd</a:t>
            </a:r>
            <a:r>
              <a:rPr lang="en-AU" sz="1900" dirty="0"/>
              <a:t> February 2019.</a:t>
            </a:r>
          </a:p>
          <a:p>
            <a:pPr marL="139700" indent="0">
              <a:buNone/>
            </a:pPr>
            <a:endParaRPr lang="en-AU" sz="1900" dirty="0"/>
          </a:p>
          <a:p>
            <a:endParaRPr lang="en-AU" sz="1900" dirty="0"/>
          </a:p>
        </p:txBody>
      </p:sp>
    </p:spTree>
    <p:extLst>
      <p:ext uri="{BB962C8B-B14F-4D97-AF65-F5344CB8AC3E}">
        <p14:creationId xmlns:p14="http://schemas.microsoft.com/office/powerpoint/2010/main" val="383640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0" y="1050585"/>
            <a:ext cx="4254500" cy="3042329"/>
          </a:xfrm>
          <a:prstGeom prst="rect">
            <a:avLst/>
          </a:prstGeom>
          <a:noFill/>
          <a:ln>
            <a:noFill/>
          </a:ln>
        </p:spPr>
        <p:txBody>
          <a:bodyPr spcFirstLastPara="1" wrap="square" lIns="91425" tIns="91425" rIns="91425" bIns="91425" anchor="t" anchorCtr="0">
            <a:noAutofit/>
          </a:bodyPr>
          <a:lstStyle/>
          <a:p>
            <a:r>
              <a:rPr lang="en-AU" sz="1900" dirty="0" err="1"/>
              <a:t>variable_id</a:t>
            </a:r>
            <a:r>
              <a:rPr lang="en-AU" sz="1900" dirty="0"/>
              <a:t> = the name of the variable following CMOR conventions</a:t>
            </a:r>
          </a:p>
          <a:p>
            <a:endParaRPr lang="en-AU" sz="1900" dirty="0"/>
          </a:p>
          <a:p>
            <a:r>
              <a:rPr lang="en-AU" sz="1900" b="1" dirty="0"/>
              <a:t>&gt; 2000 </a:t>
            </a:r>
            <a:r>
              <a:rPr lang="en-AU" sz="1900" dirty="0"/>
              <a:t>variables</a:t>
            </a:r>
          </a:p>
          <a:p>
            <a:endParaRPr lang="en-AU" sz="1900" dirty="0"/>
          </a:p>
          <a:p>
            <a:r>
              <a:rPr lang="en-AU" sz="1900" dirty="0"/>
              <a:t>If unsure what a variable is you can search it’s definition here: </a:t>
            </a:r>
            <a:r>
              <a:rPr lang="en-AU" sz="1900" dirty="0">
                <a:hlinkClick r:id="rId4"/>
              </a:rPr>
              <a:t>http://clipc-services.ceda.ac.uk/dreq/mipVars.html</a:t>
            </a:r>
            <a:r>
              <a:rPr lang="en-AU" sz="1900" dirty="0"/>
              <a:t> </a:t>
            </a:r>
          </a:p>
        </p:txBody>
      </p:sp>
      <p:pic>
        <p:nvPicPr>
          <p:cNvPr id="3" name="Picture 2">
            <a:extLst>
              <a:ext uri="{FF2B5EF4-FFF2-40B4-BE49-F238E27FC236}">
                <a16:creationId xmlns:a16="http://schemas.microsoft.com/office/drawing/2014/main" id="{9353977B-6730-DF4F-886F-7A6CB63C2C62}"/>
              </a:ext>
            </a:extLst>
          </p:cNvPr>
          <p:cNvPicPr>
            <a:picLocks noChangeAspect="1"/>
          </p:cNvPicPr>
          <p:nvPr/>
        </p:nvPicPr>
        <p:blipFill rotWithShape="1">
          <a:blip r:embed="rId5"/>
          <a:srcRect l="31527" t="16543" r="5698" b="14676"/>
          <a:stretch/>
        </p:blipFill>
        <p:spPr>
          <a:xfrm>
            <a:off x="4473700" y="1298783"/>
            <a:ext cx="4533675" cy="27941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427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101400" y="786041"/>
            <a:ext cx="8905975" cy="3811359"/>
          </a:xfrm>
          <a:prstGeom prst="rect">
            <a:avLst/>
          </a:prstGeom>
          <a:noFill/>
          <a:ln>
            <a:noFill/>
          </a:ln>
        </p:spPr>
        <p:txBody>
          <a:bodyPr spcFirstLastPara="1" wrap="square" lIns="91425" tIns="91425" rIns="91425" bIns="91425" anchor="t" anchorCtr="0">
            <a:noAutofit/>
          </a:bodyPr>
          <a:lstStyle/>
          <a:p>
            <a:pPr marL="139700" indent="0">
              <a:buNone/>
            </a:pPr>
            <a:r>
              <a:rPr lang="en-AU" sz="1900" b="1" dirty="0"/>
              <a:t>CMIP6/&lt;</a:t>
            </a:r>
            <a:r>
              <a:rPr lang="en-AU" sz="1900" b="1" dirty="0" err="1"/>
              <a:t>activity_id</a:t>
            </a:r>
            <a:r>
              <a:rPr lang="en-AU" sz="1900" b="1" dirty="0"/>
              <a:t>&gt;/&lt;</a:t>
            </a:r>
            <a:r>
              <a:rPr lang="en-AU" sz="1900" b="1" dirty="0" err="1"/>
              <a:t>institution_id</a:t>
            </a:r>
            <a:r>
              <a:rPr lang="en-AU" sz="1900" b="1" dirty="0"/>
              <a:t>&gt;/&lt;</a:t>
            </a:r>
            <a:r>
              <a:rPr lang="en-AU" sz="1900" b="1" dirty="0" err="1"/>
              <a:t>source_id</a:t>
            </a:r>
            <a:r>
              <a:rPr lang="en-AU" sz="1900" b="1" dirty="0"/>
              <a:t>&gt;/&lt;</a:t>
            </a:r>
            <a:r>
              <a:rPr lang="en-AU" sz="1900" b="1" dirty="0" err="1"/>
              <a:t>experiment_id</a:t>
            </a:r>
            <a:r>
              <a:rPr lang="en-AU" sz="1900" b="1" dirty="0"/>
              <a:t>&gt;/&lt;</a:t>
            </a:r>
            <a:r>
              <a:rPr lang="en-AU" sz="1900" b="1" dirty="0" err="1"/>
              <a:t>member_id</a:t>
            </a:r>
            <a:r>
              <a:rPr lang="en-AU" sz="1900" b="1" dirty="0"/>
              <a:t>&gt;/&lt;</a:t>
            </a:r>
            <a:r>
              <a:rPr lang="en-AU" sz="1900" b="1" dirty="0" err="1"/>
              <a:t>table_id</a:t>
            </a:r>
            <a:r>
              <a:rPr lang="en-AU" sz="1900" b="1" dirty="0"/>
              <a:t>&gt;/&lt;</a:t>
            </a:r>
            <a:r>
              <a:rPr lang="en-AU" sz="1900" b="1" dirty="0" err="1"/>
              <a:t>variable_id</a:t>
            </a:r>
            <a:r>
              <a:rPr lang="en-AU" sz="1900" b="1" dirty="0"/>
              <a:t>&gt;/&lt;</a:t>
            </a:r>
            <a:r>
              <a:rPr lang="en-AU" sz="1900" b="1" dirty="0" err="1"/>
              <a:t>grid_label</a:t>
            </a:r>
            <a:r>
              <a:rPr lang="en-AU" sz="1900" b="1" dirty="0"/>
              <a:t>&gt;/&lt;version&gt;</a:t>
            </a:r>
          </a:p>
          <a:p>
            <a:pPr marL="139700" indent="0">
              <a:buNone/>
            </a:pPr>
            <a:endParaRPr lang="en-AU" sz="1900" b="1" dirty="0"/>
          </a:p>
          <a:p>
            <a:pPr marL="139700" indent="0">
              <a:buNone/>
            </a:pPr>
            <a:r>
              <a:rPr lang="en-AU" sz="1900" dirty="0"/>
              <a:t>Example:</a:t>
            </a:r>
          </a:p>
          <a:p>
            <a:pPr marL="139700" indent="0">
              <a:buNone/>
            </a:pPr>
            <a:endParaRPr lang="en-AU" sz="1900" b="1" dirty="0"/>
          </a:p>
          <a:p>
            <a:pPr marL="139700" indent="0">
              <a:buNone/>
            </a:pPr>
            <a:endParaRPr lang="en-AU" sz="1900" b="1" dirty="0"/>
          </a:p>
          <a:p>
            <a:pPr marL="139700" indent="0">
              <a:buNone/>
            </a:pPr>
            <a:endParaRPr lang="en-AU" sz="1900" b="1" dirty="0"/>
          </a:p>
          <a:p>
            <a:pPr marL="139700" indent="0">
              <a:buNone/>
            </a:pPr>
            <a:r>
              <a:rPr lang="en-AU" sz="2200" dirty="0">
                <a:latin typeface="Courier New" panose="02070309020205020404" pitchFamily="49" charset="0"/>
                <a:cs typeface="Courier New" panose="02070309020205020404" pitchFamily="49" charset="0"/>
              </a:rPr>
              <a:t>/g/data/oi10/replicas/CMIP6/CMIP/NASA-GISS/GISS-E2-1-G/historical/r1i1p1f1/Amon/</a:t>
            </a:r>
            <a:r>
              <a:rPr lang="en-AU" sz="2200" dirty="0" err="1">
                <a:latin typeface="Courier New" panose="02070309020205020404" pitchFamily="49" charset="0"/>
                <a:cs typeface="Courier New" panose="02070309020205020404" pitchFamily="49" charset="0"/>
              </a:rPr>
              <a:t>pr</a:t>
            </a:r>
            <a:r>
              <a:rPr lang="en-AU" sz="2200" dirty="0">
                <a:latin typeface="Courier New" panose="02070309020205020404" pitchFamily="49" charset="0"/>
                <a:cs typeface="Courier New" panose="02070309020205020404" pitchFamily="49" charset="0"/>
              </a:rPr>
              <a:t>/</a:t>
            </a:r>
            <a:r>
              <a:rPr lang="en-AU" sz="2200" dirty="0" err="1">
                <a:latin typeface="Courier New" panose="02070309020205020404" pitchFamily="49" charset="0"/>
                <a:cs typeface="Courier New" panose="02070309020205020404" pitchFamily="49" charset="0"/>
              </a:rPr>
              <a:t>gn</a:t>
            </a:r>
            <a:r>
              <a:rPr lang="en-AU" sz="2200" dirty="0">
                <a:latin typeface="Courier New" panose="02070309020205020404" pitchFamily="49" charset="0"/>
                <a:cs typeface="Courier New" panose="02070309020205020404" pitchFamily="49" charset="0"/>
              </a:rPr>
              <a:t>/v20180827/</a:t>
            </a:r>
          </a:p>
          <a:p>
            <a:pPr marL="139700" indent="0">
              <a:buNone/>
            </a:pPr>
            <a:endParaRPr lang="en-AU" sz="1900" b="1" dirty="0"/>
          </a:p>
        </p:txBody>
      </p:sp>
      <p:sp>
        <p:nvSpPr>
          <p:cNvPr id="9" name="TextBox 8">
            <a:extLst>
              <a:ext uri="{FF2B5EF4-FFF2-40B4-BE49-F238E27FC236}">
                <a16:creationId xmlns:a16="http://schemas.microsoft.com/office/drawing/2014/main" id="{A7C2A184-5749-7B4C-AB68-FDC20AF213D5}"/>
              </a:ext>
            </a:extLst>
          </p:cNvPr>
          <p:cNvSpPr txBox="1"/>
          <p:nvPr/>
        </p:nvSpPr>
        <p:spPr>
          <a:xfrm>
            <a:off x="4826000" y="2647270"/>
            <a:ext cx="4013199" cy="307777"/>
          </a:xfrm>
          <a:prstGeom prst="rect">
            <a:avLst/>
          </a:prstGeom>
          <a:noFill/>
        </p:spPr>
        <p:txBody>
          <a:bodyPr wrap="square" rtlCol="0">
            <a:spAutoFit/>
          </a:bodyPr>
          <a:lstStyle/>
          <a:p>
            <a:r>
              <a:rPr lang="en-US" dirty="0">
                <a:solidFill>
                  <a:srgbClr val="FF0000"/>
                </a:solidFill>
              </a:rPr>
              <a:t> /</a:t>
            </a:r>
            <a:r>
              <a:rPr lang="en-US" dirty="0" err="1">
                <a:solidFill>
                  <a:srgbClr val="FF0000"/>
                </a:solidFill>
              </a:rPr>
              <a:t>activity_id</a:t>
            </a:r>
            <a:r>
              <a:rPr lang="en-US" dirty="0">
                <a:solidFill>
                  <a:srgbClr val="FF0000"/>
                </a:solidFill>
              </a:rPr>
              <a:t> /       </a:t>
            </a:r>
            <a:r>
              <a:rPr lang="en-US" dirty="0" err="1">
                <a:solidFill>
                  <a:srgbClr val="FF0000"/>
                </a:solidFill>
              </a:rPr>
              <a:t>institute_id</a:t>
            </a:r>
            <a:r>
              <a:rPr lang="en-US" dirty="0">
                <a:solidFill>
                  <a:srgbClr val="FF0000"/>
                </a:solidFill>
              </a:rPr>
              <a:t>        /    </a:t>
            </a:r>
            <a:r>
              <a:rPr lang="en-US" dirty="0" err="1">
                <a:solidFill>
                  <a:srgbClr val="FF0000"/>
                </a:solidFill>
              </a:rPr>
              <a:t>source_id</a:t>
            </a:r>
            <a:endParaRPr lang="en-US" dirty="0">
              <a:solidFill>
                <a:srgbClr val="FF0000"/>
              </a:solidFill>
            </a:endParaRPr>
          </a:p>
        </p:txBody>
      </p:sp>
      <p:sp>
        <p:nvSpPr>
          <p:cNvPr id="12" name="TextBox 11">
            <a:extLst>
              <a:ext uri="{FF2B5EF4-FFF2-40B4-BE49-F238E27FC236}">
                <a16:creationId xmlns:a16="http://schemas.microsoft.com/office/drawing/2014/main" id="{6131323F-7EA8-C64E-8CFD-DD9F9190CB7A}"/>
              </a:ext>
            </a:extLst>
          </p:cNvPr>
          <p:cNvSpPr txBox="1"/>
          <p:nvPr/>
        </p:nvSpPr>
        <p:spPr>
          <a:xfrm>
            <a:off x="330200" y="3508572"/>
            <a:ext cx="8216900" cy="307777"/>
          </a:xfrm>
          <a:prstGeom prst="rect">
            <a:avLst/>
          </a:prstGeom>
          <a:noFill/>
        </p:spPr>
        <p:txBody>
          <a:bodyPr wrap="square" rtlCol="0">
            <a:spAutoFit/>
          </a:bodyPr>
          <a:lstStyle/>
          <a:p>
            <a:r>
              <a:rPr lang="en-US" dirty="0">
                <a:solidFill>
                  <a:srgbClr val="FF0000"/>
                </a:solidFill>
              </a:rPr>
              <a:t>         /       </a:t>
            </a:r>
            <a:r>
              <a:rPr lang="en-US" dirty="0" err="1">
                <a:solidFill>
                  <a:srgbClr val="FF0000"/>
                </a:solidFill>
              </a:rPr>
              <a:t>experiment_id</a:t>
            </a:r>
            <a:r>
              <a:rPr lang="en-US" dirty="0">
                <a:solidFill>
                  <a:srgbClr val="FF0000"/>
                </a:solidFill>
              </a:rPr>
              <a:t>        /      </a:t>
            </a:r>
            <a:r>
              <a:rPr lang="en-US" dirty="0" err="1">
                <a:solidFill>
                  <a:srgbClr val="FF0000"/>
                </a:solidFill>
              </a:rPr>
              <a:t>member_id</a:t>
            </a:r>
            <a:r>
              <a:rPr lang="en-US" dirty="0">
                <a:solidFill>
                  <a:srgbClr val="FF0000"/>
                </a:solidFill>
              </a:rPr>
              <a:t>     /  </a:t>
            </a:r>
            <a:r>
              <a:rPr lang="en-US" dirty="0" err="1">
                <a:solidFill>
                  <a:srgbClr val="FF0000"/>
                </a:solidFill>
              </a:rPr>
              <a:t>table_id</a:t>
            </a:r>
            <a:r>
              <a:rPr lang="en-US" dirty="0">
                <a:solidFill>
                  <a:srgbClr val="FF0000"/>
                </a:solidFill>
              </a:rPr>
              <a:t>  / </a:t>
            </a:r>
            <a:r>
              <a:rPr lang="en-US" dirty="0" err="1">
                <a:solidFill>
                  <a:srgbClr val="FF0000"/>
                </a:solidFill>
              </a:rPr>
              <a:t>var</a:t>
            </a:r>
            <a:r>
              <a:rPr lang="en-US" dirty="0">
                <a:solidFill>
                  <a:srgbClr val="FF0000"/>
                </a:solidFill>
              </a:rPr>
              <a:t>  /  grid  /     version</a:t>
            </a:r>
          </a:p>
        </p:txBody>
      </p:sp>
    </p:spTree>
    <p:extLst>
      <p:ext uri="{BB962C8B-B14F-4D97-AF65-F5344CB8AC3E}">
        <p14:creationId xmlns:p14="http://schemas.microsoft.com/office/powerpoint/2010/main" val="2825785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vs CMIP5 Attributes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9" name="Google Shape;696;p93">
            <a:extLst>
              <a:ext uri="{FF2B5EF4-FFF2-40B4-BE49-F238E27FC236}">
                <a16:creationId xmlns:a16="http://schemas.microsoft.com/office/drawing/2014/main" id="{F70D6F78-3647-9A4D-8090-81E8F4DC2E68}"/>
              </a:ext>
            </a:extLst>
          </p:cNvPr>
          <p:cNvSpPr txBox="1">
            <a:spLocks/>
          </p:cNvSpPr>
          <p:nvPr/>
        </p:nvSpPr>
        <p:spPr>
          <a:xfrm>
            <a:off x="101400" y="568525"/>
            <a:ext cx="9042600" cy="349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1. CMIP6 added forcing to the </a:t>
            </a:r>
            <a:r>
              <a:rPr lang="en-AU" sz="2000" b="1" dirty="0" err="1"/>
              <a:t>ripf</a:t>
            </a:r>
            <a:r>
              <a:rPr lang="en-AU" sz="2000" b="1" dirty="0"/>
              <a:t> value, while CMIP5 only includes realization, initialisation and physics indices.</a:t>
            </a:r>
            <a:endParaRPr lang="en-AU" sz="2000" dirty="0"/>
          </a:p>
          <a:p>
            <a:pPr marL="482600" indent="-342900">
              <a:buAutoNum type="arabicPeriod"/>
            </a:pPr>
            <a:endParaRPr lang="en-AU" sz="2000" dirty="0"/>
          </a:p>
          <a:p>
            <a:r>
              <a:rPr lang="en-AU" sz="2000" dirty="0"/>
              <a:t>CMIP6 example:</a:t>
            </a:r>
          </a:p>
          <a:p>
            <a:pPr marL="139700" indent="0">
              <a:buNone/>
            </a:pPr>
            <a:endParaRPr lang="en-AU" sz="2000" dirty="0"/>
          </a:p>
          <a:p>
            <a:pPr marL="139700" indent="0">
              <a:buNone/>
            </a:pPr>
            <a:r>
              <a:rPr lang="en-AU" sz="2000" dirty="0">
                <a:latin typeface="Courier New" panose="02070309020205020404" pitchFamily="49" charset="0"/>
                <a:cs typeface="Courier New" panose="02070309020205020404" pitchFamily="49" charset="0"/>
              </a:rPr>
              <a:t>/g/data/oi10/replicas/CMIP6</a:t>
            </a:r>
            <a:r>
              <a:rPr lang="en-AU" sz="2000" dirty="0">
                <a:solidFill>
                  <a:schemeClr val="tx1"/>
                </a:solidFill>
                <a:latin typeface="Courier New" panose="02070309020205020404" pitchFamily="49" charset="0"/>
                <a:cs typeface="Courier New" panose="02070309020205020404" pitchFamily="49" charset="0"/>
              </a:rPr>
              <a:t>/CMIP/NASA-GISS/GISS-E2-1-G/historical/</a:t>
            </a:r>
            <a:r>
              <a:rPr lang="en-AU" sz="2000" b="1" dirty="0">
                <a:solidFill>
                  <a:srgbClr val="FF0000"/>
                </a:solidFill>
                <a:latin typeface="Courier New" panose="02070309020205020404" pitchFamily="49" charset="0"/>
                <a:cs typeface="Courier New" panose="02070309020205020404" pitchFamily="49" charset="0"/>
              </a:rPr>
              <a:t>r1i1p1f1</a:t>
            </a:r>
            <a:r>
              <a:rPr lang="en-AU" sz="2000" dirty="0">
                <a:solidFill>
                  <a:schemeClr val="tx1"/>
                </a:solidFill>
                <a:latin typeface="Courier New" panose="02070309020205020404" pitchFamily="49" charset="0"/>
                <a:cs typeface="Courier New" panose="02070309020205020404" pitchFamily="49" charset="0"/>
              </a:rPr>
              <a:t>/Amon/</a:t>
            </a:r>
            <a:r>
              <a:rPr lang="en-AU" sz="2000" dirty="0" err="1">
                <a:solidFill>
                  <a:schemeClr val="tx1"/>
                </a:solidFill>
                <a:latin typeface="Courier New" panose="02070309020205020404" pitchFamily="49" charset="0"/>
                <a:cs typeface="Courier New" panose="02070309020205020404" pitchFamily="49" charset="0"/>
              </a:rPr>
              <a:t>pr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gn</a:t>
            </a:r>
            <a:r>
              <a:rPr lang="en-AU" sz="2000" dirty="0">
                <a:solidFill>
                  <a:schemeClr val="tx1"/>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example:</a:t>
            </a:r>
          </a:p>
          <a:p>
            <a:pPr marL="139700" indent="0">
              <a:buNone/>
            </a:pPr>
            <a:endParaRPr lang="pt" sz="2000" dirty="0"/>
          </a:p>
          <a:p>
            <a:pPr marL="139700" indent="0">
              <a:buNone/>
            </a:pP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g</a:t>
            </a:r>
            <a:r>
              <a:rPr lang="pt" sz="2000" dirty="0">
                <a:latin typeface="Courier New" panose="02070309020205020404" pitchFamily="49" charset="0"/>
                <a:cs typeface="Courier New" panose="02070309020205020404" pitchFamily="49" charset="0"/>
              </a:rPr>
              <a:t>/data/al33/replicas/CMIP5/</a:t>
            </a:r>
            <a:r>
              <a:rPr lang="pt" sz="2000" dirty="0" err="1">
                <a:solidFill>
                  <a:schemeClr val="tx1"/>
                </a:solidFill>
                <a:latin typeface="Courier New" panose="02070309020205020404" pitchFamily="49" charset="0"/>
                <a:cs typeface="Courier New" panose="02070309020205020404" pitchFamily="49" charset="0"/>
              </a:rPr>
              <a:t>combined</a:t>
            </a:r>
            <a:r>
              <a:rPr lang="pt" sz="2000" dirty="0">
                <a:solidFill>
                  <a:schemeClr val="tx1"/>
                </a:solidFill>
                <a:latin typeface="Courier New" panose="02070309020205020404" pitchFamily="49" charset="0"/>
                <a:cs typeface="Courier New" panose="02070309020205020404" pitchFamily="49" charset="0"/>
              </a:rPr>
              <a:t>/NASA-GISS/GISS-E2-H/</a:t>
            </a:r>
            <a:r>
              <a:rPr lang="pt" sz="2000" dirty="0" err="1">
                <a:solidFill>
                  <a:schemeClr val="tx1"/>
                </a:solidFill>
                <a:latin typeface="Courier New" panose="02070309020205020404" pitchFamily="49" charset="0"/>
                <a:cs typeface="Courier New" panose="02070309020205020404" pitchFamily="49" charset="0"/>
              </a:rPr>
              <a:t>historical</a:t>
            </a:r>
            <a:r>
              <a:rPr lang="pt" sz="2000" dirty="0">
                <a:solidFill>
                  <a:schemeClr val="tx1"/>
                </a:solidFill>
                <a:latin typeface="Courier New" panose="02070309020205020404" pitchFamily="49" charset="0"/>
                <a:cs typeface="Courier New" panose="02070309020205020404" pitchFamily="49" charset="0"/>
              </a:rPr>
              <a:t>/</a:t>
            </a:r>
            <a:r>
              <a:rPr lang="pt" sz="2000" dirty="0" err="1">
                <a:solidFill>
                  <a:schemeClr val="tx1"/>
                </a:solidFill>
                <a:latin typeface="Courier New" panose="02070309020205020404" pitchFamily="49" charset="0"/>
                <a:cs typeface="Courier New" panose="02070309020205020404" pitchFamily="49" charset="0"/>
              </a:rPr>
              <a:t>mon</a:t>
            </a:r>
            <a:r>
              <a:rPr lang="pt" sz="2000" dirty="0">
                <a:solidFill>
                  <a:schemeClr val="tx1"/>
                </a:solidFill>
                <a:latin typeface="Courier New" panose="02070309020205020404" pitchFamily="49" charset="0"/>
                <a:cs typeface="Courier New" panose="02070309020205020404" pitchFamily="49" charset="0"/>
              </a:rPr>
              <a:t>/</a:t>
            </a:r>
            <a:r>
              <a:rPr lang="pt" sz="2000" dirty="0" err="1">
                <a:solidFill>
                  <a:schemeClr val="tx1"/>
                </a:solidFill>
                <a:latin typeface="Courier New" panose="02070309020205020404" pitchFamily="49" charset="0"/>
                <a:cs typeface="Courier New" panose="02070309020205020404" pitchFamily="49" charset="0"/>
              </a:rPr>
              <a:t>atmos</a:t>
            </a:r>
            <a:r>
              <a:rPr lang="pt" sz="2000" dirty="0">
                <a:solidFill>
                  <a:schemeClr val="tx1"/>
                </a:solidFill>
                <a:latin typeface="Courier New" panose="02070309020205020404" pitchFamily="49" charset="0"/>
                <a:cs typeface="Courier New" panose="02070309020205020404" pitchFamily="49" charset="0"/>
              </a:rPr>
              <a:t>/Amon/</a:t>
            </a:r>
            <a:r>
              <a:rPr lang="pt" sz="2000" b="1" dirty="0">
                <a:solidFill>
                  <a:srgbClr val="FF0000"/>
                </a:solidFill>
                <a:latin typeface="Courier New" panose="02070309020205020404" pitchFamily="49" charset="0"/>
                <a:cs typeface="Courier New" panose="02070309020205020404" pitchFamily="49" charset="0"/>
              </a:rPr>
              <a:t>r1i1p1</a:t>
            </a:r>
            <a:r>
              <a:rPr lang="pt" sz="2000" dirty="0">
                <a:latin typeface="Courier New" panose="02070309020205020404" pitchFamily="49" charset="0"/>
                <a:cs typeface="Courier New" panose="02070309020205020404" pitchFamily="49" charset="0"/>
              </a:rPr>
              <a:t>/</a:t>
            </a:r>
            <a:r>
              <a:rPr lang="pt" sz="2000" dirty="0">
                <a:solidFill>
                  <a:schemeClr val="tx1"/>
                </a:solidFill>
                <a:latin typeface="Courier New" panose="02070309020205020404" pitchFamily="49" charset="0"/>
                <a:cs typeface="Courier New" panose="02070309020205020404" pitchFamily="49" charset="0"/>
              </a:rPr>
              <a:t>v20160426/</a:t>
            </a:r>
            <a:r>
              <a:rPr lang="pt" sz="2000" dirty="0" err="1">
                <a:solidFill>
                  <a:schemeClr val="tx1"/>
                </a:solidFill>
                <a:latin typeface="Courier New" panose="02070309020205020404" pitchFamily="49" charset="0"/>
                <a:cs typeface="Courier New" panose="02070309020205020404" pitchFamily="49" charset="0"/>
              </a:rPr>
              <a:t>pr</a:t>
            </a:r>
            <a:endParaRPr lang="en-AU" sz="1900" dirty="0"/>
          </a:p>
          <a:p>
            <a:endParaRPr lang="en-AU" sz="1900" dirty="0"/>
          </a:p>
        </p:txBody>
      </p:sp>
    </p:spTree>
    <p:extLst>
      <p:ext uri="{BB962C8B-B14F-4D97-AF65-F5344CB8AC3E}">
        <p14:creationId xmlns:p14="http://schemas.microsoft.com/office/powerpoint/2010/main" val="3242914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vs CMIP5 Attributes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9" name="Google Shape;696;p93">
            <a:extLst>
              <a:ext uri="{FF2B5EF4-FFF2-40B4-BE49-F238E27FC236}">
                <a16:creationId xmlns:a16="http://schemas.microsoft.com/office/drawing/2014/main" id="{F70D6F78-3647-9A4D-8090-81E8F4DC2E68}"/>
              </a:ext>
            </a:extLst>
          </p:cNvPr>
          <p:cNvSpPr txBox="1">
            <a:spLocks/>
          </p:cNvSpPr>
          <p:nvPr/>
        </p:nvSpPr>
        <p:spPr>
          <a:xfrm>
            <a:off x="101400" y="568525"/>
            <a:ext cx="9042600" cy="349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2. CMIP6 removed the frequency (mon) and realm (</a:t>
            </a:r>
            <a:r>
              <a:rPr lang="en-AU" sz="2000" b="1" dirty="0" err="1"/>
              <a:t>atmos</a:t>
            </a:r>
            <a:r>
              <a:rPr lang="en-AU" sz="2000" b="1" dirty="0"/>
              <a:t>) attributes as this information is all contained in the </a:t>
            </a:r>
            <a:r>
              <a:rPr lang="en-AU" sz="2000" b="1" dirty="0" err="1"/>
              <a:t>table_id</a:t>
            </a:r>
            <a:r>
              <a:rPr lang="en-AU" sz="2000" b="1" dirty="0"/>
              <a:t> (Amon) anyway.</a:t>
            </a:r>
            <a:endParaRPr lang="en-AU" sz="2000" dirty="0"/>
          </a:p>
          <a:p>
            <a:pPr marL="482600" indent="-342900">
              <a:buAutoNum type="arabicPeriod"/>
            </a:pPr>
            <a:endParaRPr lang="en-AU" sz="2000" dirty="0"/>
          </a:p>
          <a:p>
            <a:r>
              <a:rPr lang="en-AU" sz="2000" dirty="0"/>
              <a:t>CMIP6 example:</a:t>
            </a:r>
          </a:p>
          <a:p>
            <a:pPr marL="139700" indent="0">
              <a:buNone/>
            </a:pPr>
            <a:endParaRPr lang="en-AU" sz="2000" dirty="0"/>
          </a:p>
          <a:p>
            <a:pPr marL="139700" indent="0">
              <a:buNone/>
            </a:pPr>
            <a:r>
              <a:rPr lang="en-AU" sz="2000" dirty="0">
                <a:latin typeface="Courier New" panose="02070309020205020404" pitchFamily="49" charset="0"/>
                <a:cs typeface="Courier New" panose="02070309020205020404" pitchFamily="49" charset="0"/>
              </a:rPr>
              <a:t>/g/data/oi10/replicas/CMIP6</a:t>
            </a:r>
            <a:r>
              <a:rPr lang="en-AU" sz="2000" dirty="0">
                <a:solidFill>
                  <a:schemeClr val="tx1"/>
                </a:solidFill>
                <a:latin typeface="Courier New" panose="02070309020205020404" pitchFamily="49" charset="0"/>
                <a:cs typeface="Courier New" panose="02070309020205020404" pitchFamily="49" charset="0"/>
              </a:rPr>
              <a:t>/CMIP/NASA-GISS/GISS-E2-1-G/historical/r1i1p1f1/</a:t>
            </a:r>
            <a:r>
              <a:rPr lang="en-AU" sz="2000" b="1" dirty="0">
                <a:solidFill>
                  <a:srgbClr val="FF0000"/>
                </a:solidFill>
                <a:latin typeface="Courier New" panose="02070309020205020404" pitchFamily="49" charset="0"/>
                <a:cs typeface="Courier New" panose="02070309020205020404" pitchFamily="49" charset="0"/>
              </a:rPr>
              <a:t>Amon</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pr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gn</a:t>
            </a:r>
            <a:r>
              <a:rPr lang="en-AU" sz="2000" dirty="0">
                <a:solidFill>
                  <a:schemeClr val="tx1"/>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example:</a:t>
            </a:r>
          </a:p>
          <a:p>
            <a:pPr marL="139700" indent="0">
              <a:buNone/>
            </a:pPr>
            <a:endParaRPr lang="pt" sz="2000" dirty="0"/>
          </a:p>
          <a:p>
            <a:pPr marL="139700" indent="0">
              <a:buNone/>
            </a:pP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g</a:t>
            </a:r>
            <a:r>
              <a:rPr lang="pt" sz="2000" dirty="0">
                <a:latin typeface="Courier New" panose="02070309020205020404" pitchFamily="49" charset="0"/>
                <a:cs typeface="Courier New" panose="02070309020205020404" pitchFamily="49" charset="0"/>
              </a:rPr>
              <a:t>/data/al33/replicas/CMIP5/</a:t>
            </a:r>
            <a:r>
              <a:rPr lang="pt" sz="2000" dirty="0" err="1">
                <a:solidFill>
                  <a:schemeClr val="tx1"/>
                </a:solidFill>
                <a:latin typeface="Courier New" panose="02070309020205020404" pitchFamily="49" charset="0"/>
                <a:cs typeface="Courier New" panose="02070309020205020404" pitchFamily="49" charset="0"/>
              </a:rPr>
              <a:t>combined</a:t>
            </a:r>
            <a:r>
              <a:rPr lang="pt" sz="2000" dirty="0">
                <a:solidFill>
                  <a:schemeClr val="tx1"/>
                </a:solidFill>
                <a:latin typeface="Courier New" panose="02070309020205020404" pitchFamily="49" charset="0"/>
                <a:cs typeface="Courier New" panose="02070309020205020404" pitchFamily="49" charset="0"/>
              </a:rPr>
              <a:t>/NASA-GISS/GISS-E2-H/</a:t>
            </a:r>
            <a:r>
              <a:rPr lang="pt" sz="2000" dirty="0" err="1">
                <a:solidFill>
                  <a:schemeClr val="tx1"/>
                </a:solidFill>
                <a:latin typeface="Courier New" panose="02070309020205020404" pitchFamily="49" charset="0"/>
                <a:cs typeface="Courier New" panose="02070309020205020404" pitchFamily="49" charset="0"/>
              </a:rPr>
              <a:t>historical</a:t>
            </a:r>
            <a:r>
              <a:rPr lang="pt" sz="2000" dirty="0">
                <a:solidFill>
                  <a:schemeClr val="tx1"/>
                </a:solidFill>
                <a:latin typeface="Courier New" panose="02070309020205020404" pitchFamily="49" charset="0"/>
                <a:cs typeface="Courier New" panose="02070309020205020404" pitchFamily="49" charset="0"/>
              </a:rPr>
              <a:t>/</a:t>
            </a:r>
            <a:r>
              <a:rPr lang="pt" sz="2000" b="1" dirty="0" err="1">
                <a:solidFill>
                  <a:srgbClr val="FF0000"/>
                </a:solidFill>
                <a:latin typeface="Courier New" panose="02070309020205020404" pitchFamily="49" charset="0"/>
                <a:cs typeface="Courier New" panose="02070309020205020404" pitchFamily="49" charset="0"/>
              </a:rPr>
              <a:t>mon</a:t>
            </a:r>
            <a:r>
              <a:rPr lang="pt" sz="2000" b="1" dirty="0">
                <a:solidFill>
                  <a:srgbClr val="FF0000"/>
                </a:solidFill>
                <a:latin typeface="Courier New" panose="02070309020205020404" pitchFamily="49" charset="0"/>
                <a:cs typeface="Courier New" panose="02070309020205020404" pitchFamily="49" charset="0"/>
              </a:rPr>
              <a:t>/</a:t>
            </a:r>
            <a:r>
              <a:rPr lang="pt" sz="2000" b="1" dirty="0" err="1">
                <a:solidFill>
                  <a:srgbClr val="FF0000"/>
                </a:solidFill>
                <a:latin typeface="Courier New" panose="02070309020205020404" pitchFamily="49" charset="0"/>
                <a:cs typeface="Courier New" panose="02070309020205020404" pitchFamily="49" charset="0"/>
              </a:rPr>
              <a:t>atmos</a:t>
            </a:r>
            <a:r>
              <a:rPr lang="pt" sz="2000" b="1" dirty="0">
                <a:solidFill>
                  <a:srgbClr val="FF0000"/>
                </a:solidFill>
                <a:latin typeface="Courier New" panose="02070309020205020404" pitchFamily="49" charset="0"/>
                <a:cs typeface="Courier New" panose="02070309020205020404" pitchFamily="49" charset="0"/>
              </a:rPr>
              <a:t>/Amon</a:t>
            </a:r>
            <a:r>
              <a:rPr lang="pt" sz="2000" dirty="0">
                <a:solidFill>
                  <a:schemeClr val="tx1"/>
                </a:solidFill>
                <a:latin typeface="Courier New" panose="02070309020205020404" pitchFamily="49" charset="0"/>
                <a:cs typeface="Courier New" panose="02070309020205020404" pitchFamily="49" charset="0"/>
              </a:rPr>
              <a:t>/r1i1p1</a:t>
            </a:r>
            <a:r>
              <a:rPr lang="pt" sz="2000" dirty="0">
                <a:latin typeface="Courier New" panose="02070309020205020404" pitchFamily="49" charset="0"/>
                <a:cs typeface="Courier New" panose="02070309020205020404" pitchFamily="49" charset="0"/>
              </a:rPr>
              <a:t>/</a:t>
            </a:r>
            <a:r>
              <a:rPr lang="pt" sz="2000" dirty="0">
                <a:solidFill>
                  <a:schemeClr val="tx1"/>
                </a:solidFill>
                <a:latin typeface="Courier New" panose="02070309020205020404" pitchFamily="49" charset="0"/>
                <a:cs typeface="Courier New" panose="02070309020205020404" pitchFamily="49" charset="0"/>
              </a:rPr>
              <a:t>v20160426/</a:t>
            </a:r>
            <a:r>
              <a:rPr lang="pt" sz="2000" dirty="0" err="1">
                <a:solidFill>
                  <a:schemeClr val="tx1"/>
                </a:solidFill>
                <a:latin typeface="Courier New" panose="02070309020205020404" pitchFamily="49" charset="0"/>
                <a:cs typeface="Courier New" panose="02070309020205020404" pitchFamily="49" charset="0"/>
              </a:rPr>
              <a:t>pr</a:t>
            </a:r>
            <a:endParaRPr lang="en-AU" sz="1900" dirty="0"/>
          </a:p>
          <a:p>
            <a:endParaRPr lang="en-AU" sz="1900" dirty="0"/>
          </a:p>
        </p:txBody>
      </p:sp>
    </p:spTree>
    <p:extLst>
      <p:ext uri="{BB962C8B-B14F-4D97-AF65-F5344CB8AC3E}">
        <p14:creationId xmlns:p14="http://schemas.microsoft.com/office/powerpoint/2010/main" val="236439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vs CMIP5 Attributes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9" name="Google Shape;696;p93">
            <a:extLst>
              <a:ext uri="{FF2B5EF4-FFF2-40B4-BE49-F238E27FC236}">
                <a16:creationId xmlns:a16="http://schemas.microsoft.com/office/drawing/2014/main" id="{F70D6F78-3647-9A4D-8090-81E8F4DC2E68}"/>
              </a:ext>
            </a:extLst>
          </p:cNvPr>
          <p:cNvSpPr txBox="1">
            <a:spLocks/>
          </p:cNvSpPr>
          <p:nvPr/>
        </p:nvSpPr>
        <p:spPr>
          <a:xfrm>
            <a:off x="190501" y="733083"/>
            <a:ext cx="8816874" cy="349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3. CMIP6 datasets are defined at the variable level.</a:t>
            </a:r>
            <a:endParaRPr lang="en-AU" sz="2000" dirty="0"/>
          </a:p>
          <a:p>
            <a:pPr marL="482600" indent="-342900">
              <a:buAutoNum type="arabicPeriod"/>
            </a:pPr>
            <a:endParaRPr lang="en-AU" sz="2000" dirty="0"/>
          </a:p>
          <a:p>
            <a:r>
              <a:rPr lang="en-AU" sz="2000" dirty="0"/>
              <a:t>CMIP6 version after variable:</a:t>
            </a:r>
          </a:p>
          <a:p>
            <a:pPr marL="139700" indent="0">
              <a:buNone/>
            </a:pPr>
            <a:endParaRPr lang="en-AU" sz="2000" dirty="0"/>
          </a:p>
          <a:p>
            <a:pPr marL="139700" indent="0">
              <a:buNone/>
            </a:pPr>
            <a:r>
              <a:rPr lang="en-AU" sz="2000" dirty="0">
                <a:latin typeface="Courier New" panose="02070309020205020404" pitchFamily="49" charset="0"/>
                <a:cs typeface="Courier New" panose="02070309020205020404" pitchFamily="49" charset="0"/>
              </a:rPr>
              <a:t>/g/data/oi10/replicas/CMIP6/CMIP/NASA-GISS/GISS-E2-1-G/historical/r1i1p1f1/Amon/</a:t>
            </a:r>
            <a:r>
              <a:rPr lang="en-AU" sz="2000" b="1" dirty="0" err="1">
                <a:solidFill>
                  <a:srgbClr val="FF0000"/>
                </a:solidFill>
                <a:latin typeface="Courier New" panose="02070309020205020404" pitchFamily="49" charset="0"/>
                <a:cs typeface="Courier New" panose="02070309020205020404" pitchFamily="49" charset="0"/>
              </a:rPr>
              <a:t>pr</a:t>
            </a:r>
            <a:r>
              <a:rPr lang="en-AU" sz="2000" dirty="0">
                <a:latin typeface="Courier New" panose="02070309020205020404" pitchFamily="49" charset="0"/>
                <a:cs typeface="Courier New" panose="02070309020205020404" pitchFamily="49" charset="0"/>
              </a:rPr>
              <a:t>/</a:t>
            </a:r>
            <a:r>
              <a:rPr lang="en-AU" sz="2000" dirty="0" err="1">
                <a:latin typeface="Courier New" panose="02070309020205020404" pitchFamily="49" charset="0"/>
                <a:cs typeface="Courier New" panose="02070309020205020404" pitchFamily="49" charset="0"/>
              </a:rPr>
              <a:t>gn</a:t>
            </a:r>
            <a:r>
              <a:rPr lang="en-AU" sz="2000" dirty="0">
                <a:latin typeface="Courier New" panose="02070309020205020404" pitchFamily="49" charset="0"/>
                <a:cs typeface="Courier New" panose="02070309020205020404" pitchFamily="49" charset="0"/>
              </a:rPr>
              <a:t>/</a:t>
            </a:r>
            <a:r>
              <a:rPr lang="en-AU" sz="2000" b="1" dirty="0">
                <a:solidFill>
                  <a:srgbClr val="FF0000"/>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version before variable:</a:t>
            </a:r>
          </a:p>
          <a:p>
            <a:pPr marL="139700" indent="0">
              <a:buNone/>
            </a:pPr>
            <a:endParaRPr lang="pt" sz="2000" dirty="0"/>
          </a:p>
          <a:p>
            <a:pPr marL="139700" indent="0">
              <a:buNone/>
            </a:pP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g</a:t>
            </a:r>
            <a:r>
              <a:rPr lang="pt" sz="2000" dirty="0">
                <a:latin typeface="Courier New" panose="02070309020205020404" pitchFamily="49" charset="0"/>
                <a:cs typeface="Courier New" panose="02070309020205020404" pitchFamily="49" charset="0"/>
              </a:rPr>
              <a:t>/data/al33/replicas/CMIP5/</a:t>
            </a:r>
            <a:r>
              <a:rPr lang="pt" sz="2000" dirty="0" err="1">
                <a:latin typeface="Courier New" panose="02070309020205020404" pitchFamily="49" charset="0"/>
                <a:cs typeface="Courier New" panose="02070309020205020404" pitchFamily="49" charset="0"/>
              </a:rPr>
              <a:t>combined</a:t>
            </a:r>
            <a:r>
              <a:rPr lang="pt" sz="2000" dirty="0">
                <a:latin typeface="Courier New" panose="02070309020205020404" pitchFamily="49" charset="0"/>
                <a:cs typeface="Courier New" panose="02070309020205020404" pitchFamily="49" charset="0"/>
              </a:rPr>
              <a:t>/NASA-GISS/GISS-E2-H/</a:t>
            </a:r>
            <a:r>
              <a:rPr lang="pt" sz="2000" dirty="0" err="1">
                <a:latin typeface="Courier New" panose="02070309020205020404" pitchFamily="49" charset="0"/>
                <a:cs typeface="Courier New" panose="02070309020205020404" pitchFamily="49" charset="0"/>
              </a:rPr>
              <a:t>historical</a:t>
            </a: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mon</a:t>
            </a: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atmos</a:t>
            </a:r>
            <a:r>
              <a:rPr lang="pt" sz="2000" dirty="0">
                <a:latin typeface="Courier New" panose="02070309020205020404" pitchFamily="49" charset="0"/>
                <a:cs typeface="Courier New" panose="02070309020205020404" pitchFamily="49" charset="0"/>
              </a:rPr>
              <a:t>/Amon/r1i1p1/</a:t>
            </a:r>
            <a:r>
              <a:rPr lang="pt" sz="2000" b="1" dirty="0">
                <a:solidFill>
                  <a:srgbClr val="FF0000"/>
                </a:solidFill>
                <a:latin typeface="Courier New" panose="02070309020205020404" pitchFamily="49" charset="0"/>
                <a:cs typeface="Courier New" panose="02070309020205020404" pitchFamily="49" charset="0"/>
              </a:rPr>
              <a:t>v20160426</a:t>
            </a:r>
            <a:r>
              <a:rPr lang="pt" sz="2000" dirty="0">
                <a:latin typeface="Courier New" panose="02070309020205020404" pitchFamily="49" charset="0"/>
                <a:cs typeface="Courier New" panose="02070309020205020404" pitchFamily="49" charset="0"/>
              </a:rPr>
              <a:t>/</a:t>
            </a:r>
            <a:r>
              <a:rPr lang="pt" sz="2000" b="1" dirty="0" err="1">
                <a:solidFill>
                  <a:srgbClr val="FF0000"/>
                </a:solidFill>
                <a:latin typeface="Courier New" panose="02070309020205020404" pitchFamily="49" charset="0"/>
                <a:cs typeface="Courier New" panose="02070309020205020404" pitchFamily="49" charset="0"/>
              </a:rPr>
              <a:t>pr</a:t>
            </a:r>
            <a:endParaRPr lang="pt" sz="2000" b="1" dirty="0">
              <a:solidFill>
                <a:srgbClr val="FF0000"/>
              </a:solidFill>
              <a:latin typeface="Courier New" panose="02070309020205020404" pitchFamily="49" charset="0"/>
              <a:cs typeface="Courier New" panose="02070309020205020404" pitchFamily="49" charset="0"/>
            </a:endParaRPr>
          </a:p>
          <a:p>
            <a:pPr marL="139700" indent="0">
              <a:buNone/>
            </a:pPr>
            <a:endParaRPr lang="en-AU" dirty="0"/>
          </a:p>
        </p:txBody>
      </p:sp>
    </p:spTree>
    <p:extLst>
      <p:ext uri="{BB962C8B-B14F-4D97-AF65-F5344CB8AC3E}">
        <p14:creationId xmlns:p14="http://schemas.microsoft.com/office/powerpoint/2010/main" val="4149956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CMIP3 Directory Structure</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9" name="Google Shape;696;p93">
            <a:extLst>
              <a:ext uri="{FF2B5EF4-FFF2-40B4-BE49-F238E27FC236}">
                <a16:creationId xmlns:a16="http://schemas.microsoft.com/office/drawing/2014/main" id="{F70D6F78-3647-9A4D-8090-81E8F4DC2E68}"/>
              </a:ext>
            </a:extLst>
          </p:cNvPr>
          <p:cNvSpPr txBox="1">
            <a:spLocks/>
          </p:cNvSpPr>
          <p:nvPr/>
        </p:nvSpPr>
        <p:spPr>
          <a:xfrm>
            <a:off x="190501" y="733083"/>
            <a:ext cx="8816874"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CMIP3 follows similar directory structure. CMIP3 is in project cb20.</a:t>
            </a:r>
            <a:endParaRPr lang="en-AU" sz="2000" dirty="0"/>
          </a:p>
          <a:p>
            <a:r>
              <a:rPr lang="en-AU" sz="2000" dirty="0"/>
              <a:t>CMIP6 example:</a:t>
            </a:r>
          </a:p>
          <a:p>
            <a:pPr marL="139700" indent="0">
              <a:buNone/>
            </a:pPr>
            <a:r>
              <a:rPr lang="en-AU" sz="2000" dirty="0">
                <a:latin typeface="Courier New" panose="02070309020205020404" pitchFamily="49" charset="0"/>
                <a:cs typeface="Courier New" panose="02070309020205020404" pitchFamily="49" charset="0"/>
              </a:rPr>
              <a:t>/g/data/oi10/replicas/</a:t>
            </a:r>
            <a:r>
              <a:rPr lang="en-AU" sz="2000" dirty="0">
                <a:solidFill>
                  <a:schemeClr val="tx1"/>
                </a:solidFill>
                <a:latin typeface="Courier New" panose="02070309020205020404" pitchFamily="49" charset="0"/>
                <a:cs typeface="Courier New" panose="02070309020205020404" pitchFamily="49" charset="0"/>
              </a:rPr>
              <a:t>CMIP6/CMIP/NASA-GISS/GISS-E2-1-G/historical/r1i1p1f1/Amon/</a:t>
            </a:r>
            <a:r>
              <a:rPr lang="en-AU" sz="2000" dirty="0" err="1">
                <a:solidFill>
                  <a:schemeClr val="tx1"/>
                </a:solidFill>
                <a:latin typeface="Courier New" panose="02070309020205020404" pitchFamily="49" charset="0"/>
                <a:cs typeface="Courier New" panose="02070309020205020404" pitchFamily="49" charset="0"/>
              </a:rPr>
              <a:t>pr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gn</a:t>
            </a:r>
            <a:r>
              <a:rPr lang="en-AU" sz="2000" dirty="0">
                <a:solidFill>
                  <a:schemeClr val="tx1"/>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example:</a:t>
            </a:r>
          </a:p>
          <a:p>
            <a:pPr marL="139700" indent="0">
              <a:buNone/>
            </a:pP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g</a:t>
            </a:r>
            <a:r>
              <a:rPr lang="pt" sz="2000" dirty="0">
                <a:latin typeface="Courier New" panose="02070309020205020404" pitchFamily="49" charset="0"/>
                <a:cs typeface="Courier New" panose="02070309020205020404" pitchFamily="49" charset="0"/>
              </a:rPr>
              <a:t>/data/al33/replicas/CMIP5/</a:t>
            </a:r>
            <a:r>
              <a:rPr lang="pt" sz="2000" dirty="0" err="1">
                <a:latin typeface="Courier New" panose="02070309020205020404" pitchFamily="49" charset="0"/>
                <a:cs typeface="Courier New" panose="02070309020205020404" pitchFamily="49" charset="0"/>
              </a:rPr>
              <a:t>combined</a:t>
            </a:r>
            <a:r>
              <a:rPr lang="pt" sz="2000" dirty="0">
                <a:latin typeface="Courier New" panose="02070309020205020404" pitchFamily="49" charset="0"/>
                <a:cs typeface="Courier New" panose="02070309020205020404" pitchFamily="49" charset="0"/>
              </a:rPr>
              <a:t>/NASA-GISS/GISS-E2-H/</a:t>
            </a:r>
            <a:r>
              <a:rPr lang="pt" sz="2000" dirty="0" err="1">
                <a:latin typeface="Courier New" panose="02070309020205020404" pitchFamily="49" charset="0"/>
                <a:cs typeface="Courier New" panose="02070309020205020404" pitchFamily="49" charset="0"/>
              </a:rPr>
              <a:t>historical</a:t>
            </a: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mon</a:t>
            </a: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atmos</a:t>
            </a:r>
            <a:r>
              <a:rPr lang="pt" sz="2000" dirty="0">
                <a:latin typeface="Courier New" panose="02070309020205020404" pitchFamily="49" charset="0"/>
                <a:cs typeface="Courier New" panose="02070309020205020404" pitchFamily="49" charset="0"/>
              </a:rPr>
              <a:t>/Amon/r1i1p1/</a:t>
            </a:r>
            <a:r>
              <a:rPr lang="pt" sz="2000" dirty="0">
                <a:solidFill>
                  <a:schemeClr val="tx1"/>
                </a:solidFill>
                <a:latin typeface="Courier New" panose="02070309020205020404" pitchFamily="49" charset="0"/>
                <a:cs typeface="Courier New" panose="02070309020205020404" pitchFamily="49" charset="0"/>
              </a:rPr>
              <a:t>v20160426/</a:t>
            </a:r>
            <a:r>
              <a:rPr lang="pt" sz="2000" dirty="0" err="1">
                <a:solidFill>
                  <a:schemeClr val="tx1"/>
                </a:solidFill>
                <a:latin typeface="Courier New" panose="02070309020205020404" pitchFamily="49" charset="0"/>
                <a:cs typeface="Courier New" panose="02070309020205020404" pitchFamily="49" charset="0"/>
              </a:rPr>
              <a:t>pr</a:t>
            </a:r>
            <a:endParaRPr lang="pt" sz="2000" dirty="0">
              <a:solidFill>
                <a:schemeClr val="tx1"/>
              </a:solidFill>
              <a:latin typeface="Courier New" panose="02070309020205020404" pitchFamily="49" charset="0"/>
              <a:cs typeface="Courier New" panose="02070309020205020404" pitchFamily="49" charset="0"/>
            </a:endParaRPr>
          </a:p>
          <a:p>
            <a:endParaRPr lang="en-AU" sz="2000" dirty="0"/>
          </a:p>
          <a:p>
            <a:r>
              <a:rPr lang="en-AU" sz="2000" dirty="0"/>
              <a:t>CMIP3 example:</a:t>
            </a:r>
          </a:p>
          <a:p>
            <a:pPr marL="139700" indent="0">
              <a:buNone/>
            </a:pPr>
            <a:r>
              <a:rPr lang="en-AU" sz="2000" dirty="0">
                <a:latin typeface="Courier New" panose="02070309020205020404" pitchFamily="49" charset="0"/>
                <a:cs typeface="Courier New" panose="02070309020205020404" pitchFamily="49" charset="0"/>
              </a:rPr>
              <a:t>/g/data/</a:t>
            </a:r>
            <a:r>
              <a:rPr lang="en-AU" sz="2000" b="1" dirty="0">
                <a:solidFill>
                  <a:srgbClr val="FF0000"/>
                </a:solidFill>
                <a:latin typeface="Courier New" panose="02070309020205020404" pitchFamily="49" charset="0"/>
                <a:cs typeface="Courier New" panose="02070309020205020404" pitchFamily="49" charset="0"/>
              </a:rPr>
              <a:t>cb20</a:t>
            </a:r>
            <a:r>
              <a:rPr lang="en-AU" sz="2000" dirty="0">
                <a:latin typeface="Courier New" panose="02070309020205020404" pitchFamily="49" charset="0"/>
                <a:cs typeface="Courier New" panose="02070309020205020404" pitchFamily="49" charset="0"/>
              </a:rPr>
              <a:t>/replicas/cmip3/NASA-GISS/</a:t>
            </a:r>
            <a:r>
              <a:rPr lang="en-AU" sz="2000" dirty="0" err="1">
                <a:latin typeface="Courier New" panose="02070309020205020404" pitchFamily="49" charset="0"/>
                <a:cs typeface="Courier New" panose="02070309020205020404" pitchFamily="49" charset="0"/>
              </a:rPr>
              <a:t>giss_model_e</a:t>
            </a:r>
            <a:r>
              <a:rPr lang="en-AU" sz="2000" dirty="0">
                <a:latin typeface="Courier New" panose="02070309020205020404" pitchFamily="49" charset="0"/>
                <a:cs typeface="Courier New" panose="02070309020205020404" pitchFamily="49" charset="0"/>
              </a:rPr>
              <a:t>_ h/historical/mon/</a:t>
            </a:r>
            <a:r>
              <a:rPr lang="en-AU" sz="2000" dirty="0" err="1">
                <a:latin typeface="Courier New" panose="02070309020205020404" pitchFamily="49" charset="0"/>
                <a:cs typeface="Courier New" panose="02070309020205020404" pitchFamily="49" charset="0"/>
              </a:rPr>
              <a:t>atmos</a:t>
            </a:r>
            <a:r>
              <a:rPr lang="en-AU" sz="2000" dirty="0">
                <a:latin typeface="Courier New" panose="02070309020205020404" pitchFamily="49" charset="0"/>
                <a:cs typeface="Courier New" panose="02070309020205020404" pitchFamily="49" charset="0"/>
              </a:rPr>
              <a:t>/run1/</a:t>
            </a:r>
            <a:r>
              <a:rPr lang="en-AU" sz="2000" dirty="0" err="1">
                <a:latin typeface="Courier New" panose="02070309020205020404" pitchFamily="49" charset="0"/>
                <a:cs typeface="Courier New" panose="02070309020205020404" pitchFamily="49" charset="0"/>
              </a:rPr>
              <a:t>pr</a:t>
            </a:r>
            <a:r>
              <a:rPr lang="en-AU" sz="2000" dirty="0">
                <a:latin typeface="Courier New" panose="02070309020205020404" pitchFamily="49" charset="0"/>
                <a:cs typeface="Courier New" panose="02070309020205020404" pitchFamily="49" charset="0"/>
              </a:rPr>
              <a:t>/v1/</a:t>
            </a:r>
            <a:endParaRPr lang="en-AU" sz="1900" dirty="0"/>
          </a:p>
          <a:p>
            <a:endParaRPr lang="en-AU" sz="1900" dirty="0"/>
          </a:p>
        </p:txBody>
      </p:sp>
    </p:spTree>
    <p:extLst>
      <p:ext uri="{BB962C8B-B14F-4D97-AF65-F5344CB8AC3E}">
        <p14:creationId xmlns:p14="http://schemas.microsoft.com/office/powerpoint/2010/main" val="1471361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lvl="0"/>
            <a:r>
              <a:rPr lang="en" dirty="0"/>
              <a:t>CMIP5 vs CMIP6 Changes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id="{DFE63F20-EF81-8A4B-8084-8AA1D5A47050}"/>
              </a:ext>
            </a:extLst>
          </p:cNvPr>
          <p:cNvSpPr txBox="1">
            <a:spLocks/>
          </p:cNvSpPr>
          <p:nvPr/>
        </p:nvSpPr>
        <p:spPr>
          <a:xfrm>
            <a:off x="190501" y="733083"/>
            <a:ext cx="4611685"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lang="en-AU" sz="2000" dirty="0"/>
          </a:p>
          <a:p>
            <a:r>
              <a:rPr lang="en-AU" sz="2000" b="1" dirty="0"/>
              <a:t>Some experiment names/definitions have changed from CMIP5 to CMIP6. </a:t>
            </a:r>
          </a:p>
          <a:p>
            <a:endParaRPr lang="en-AU" sz="2000" dirty="0"/>
          </a:p>
          <a:p>
            <a:r>
              <a:rPr lang="en-AU" sz="2000" dirty="0"/>
              <a:t>Key example is the CMIP5 Representative Concentration Pathway (</a:t>
            </a:r>
            <a:r>
              <a:rPr lang="en-AU" sz="2000" dirty="0" err="1"/>
              <a:t>rcp</a:t>
            </a:r>
            <a:r>
              <a:rPr lang="en-AU" sz="2000" dirty="0"/>
              <a:t>) experiments which have been replaced by Shared Socioeconomic Pathways (</a:t>
            </a:r>
            <a:r>
              <a:rPr lang="en-AU" sz="2000" dirty="0" err="1"/>
              <a:t>ssp</a:t>
            </a:r>
            <a:r>
              <a:rPr lang="en-AU" sz="2000" dirty="0"/>
              <a:t>)</a:t>
            </a:r>
          </a:p>
        </p:txBody>
      </p:sp>
      <p:pic>
        <p:nvPicPr>
          <p:cNvPr id="12290" name="Picture 2" descr="page10image2551500048">
            <a:extLst>
              <a:ext uri="{FF2B5EF4-FFF2-40B4-BE49-F238E27FC236}">
                <a16:creationId xmlns:a16="http://schemas.microsoft.com/office/drawing/2014/main" id="{A2F507C2-DB11-7E47-A3A4-372BB56FD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6" y="1247716"/>
            <a:ext cx="4151313" cy="291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67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lvl="0"/>
            <a:r>
              <a:rPr lang="en" dirty="0"/>
              <a:t>CMIP5 vs CMIP6 Changes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id="{DFE63F20-EF81-8A4B-8084-8AA1D5A47050}"/>
              </a:ext>
            </a:extLst>
          </p:cNvPr>
          <p:cNvSpPr txBox="1">
            <a:spLocks/>
          </p:cNvSpPr>
          <p:nvPr/>
        </p:nvSpPr>
        <p:spPr>
          <a:xfrm>
            <a:off x="190501" y="733083"/>
            <a:ext cx="4611685"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lang="en-AU" sz="2000" dirty="0"/>
          </a:p>
          <a:p>
            <a:r>
              <a:rPr lang="en-AU" sz="2000" b="1" dirty="0"/>
              <a:t>Names of variables or experiments may have changed or be no longer available. </a:t>
            </a:r>
          </a:p>
          <a:p>
            <a:endParaRPr lang="en-AU" sz="2000" dirty="0"/>
          </a:p>
          <a:p>
            <a:r>
              <a:rPr lang="en-AU" sz="2000" dirty="0"/>
              <a:t>Experiment</a:t>
            </a:r>
          </a:p>
          <a:p>
            <a:pPr lvl="1"/>
            <a:r>
              <a:rPr lang="en-AU" sz="2000" dirty="0"/>
              <a:t>abrupt4xCO2 </a:t>
            </a:r>
            <a:r>
              <a:rPr lang="en-AU" sz="2000" dirty="0">
                <a:sym typeface="Wingdings" pitchFamily="2" charset="2"/>
              </a:rPr>
              <a:t> abrupt-4xCO2</a:t>
            </a:r>
          </a:p>
          <a:p>
            <a:endParaRPr lang="en-AU" sz="2000" dirty="0">
              <a:sym typeface="Wingdings" pitchFamily="2" charset="2"/>
            </a:endParaRPr>
          </a:p>
          <a:p>
            <a:r>
              <a:rPr lang="en-AU" sz="2000" dirty="0">
                <a:sym typeface="Wingdings" pitchFamily="2" charset="2"/>
              </a:rPr>
              <a:t>Variable</a:t>
            </a:r>
          </a:p>
          <a:p>
            <a:pPr lvl="1"/>
            <a:r>
              <a:rPr lang="en-AU" sz="2000" dirty="0">
                <a:sym typeface="Wingdings" pitchFamily="2" charset="2"/>
              </a:rPr>
              <a:t>Sea-ice examples</a:t>
            </a:r>
          </a:p>
          <a:p>
            <a:pPr lvl="1"/>
            <a:r>
              <a:rPr lang="en-AU" sz="2000" dirty="0">
                <a:sym typeface="Wingdings" pitchFamily="2" charset="2"/>
              </a:rPr>
              <a:t>sic  </a:t>
            </a:r>
            <a:r>
              <a:rPr lang="en-AU" sz="2000" dirty="0" err="1">
                <a:sym typeface="Wingdings" pitchFamily="2" charset="2"/>
              </a:rPr>
              <a:t>siconc</a:t>
            </a:r>
            <a:endParaRPr lang="en-AU" sz="2000" dirty="0">
              <a:sym typeface="Wingdings" pitchFamily="2" charset="2"/>
            </a:endParaRPr>
          </a:p>
          <a:p>
            <a:pPr lvl="1"/>
            <a:r>
              <a:rPr lang="en-AU" sz="2000" dirty="0">
                <a:sym typeface="Wingdings" pitchFamily="2" charset="2"/>
              </a:rPr>
              <a:t>sit  </a:t>
            </a:r>
            <a:r>
              <a:rPr lang="en-AU" sz="2000" dirty="0" err="1">
                <a:sym typeface="Wingdings" pitchFamily="2" charset="2"/>
              </a:rPr>
              <a:t>sithick</a:t>
            </a:r>
            <a:endParaRPr lang="en-AU" sz="2000" dirty="0">
              <a:sym typeface="Wingdings" pitchFamily="2" charset="2"/>
            </a:endParaRPr>
          </a:p>
        </p:txBody>
      </p:sp>
      <p:pic>
        <p:nvPicPr>
          <p:cNvPr id="12290" name="Picture 2" descr="page10image2551500048">
            <a:extLst>
              <a:ext uri="{FF2B5EF4-FFF2-40B4-BE49-F238E27FC236}">
                <a16:creationId xmlns:a16="http://schemas.microsoft.com/office/drawing/2014/main" id="{A2F507C2-DB11-7E47-A3A4-372BB56FD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6" y="1247716"/>
            <a:ext cx="4151313" cy="291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302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Retracted Data</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id="{166674C2-E74F-0548-B158-65573AD035A4}"/>
              </a:ext>
            </a:extLst>
          </p:cNvPr>
          <p:cNvSpPr txBox="1">
            <a:spLocks/>
          </p:cNvSpPr>
          <p:nvPr/>
        </p:nvSpPr>
        <p:spPr>
          <a:xfrm>
            <a:off x="190501" y="733083"/>
            <a:ext cx="8816874"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Due to the developmental nature CMIP6, it is expected that some published datasets may be later found to have erroneous characteristics.</a:t>
            </a:r>
          </a:p>
          <a:p>
            <a:endParaRPr lang="en-AU" sz="2000" dirty="0"/>
          </a:p>
          <a:p>
            <a:r>
              <a:rPr lang="en-AU" sz="2000" dirty="0"/>
              <a:t>To ensure a clear and discoverable management of errata for CMIP6 data, an </a:t>
            </a:r>
            <a:r>
              <a:rPr lang="en-AU" sz="2000" dirty="0">
                <a:hlinkClick r:id="rId4"/>
              </a:rPr>
              <a:t>errata service </a:t>
            </a:r>
            <a:r>
              <a:rPr lang="en-AU" sz="2000" dirty="0"/>
              <a:t>has been developed by Earth System Documentation (ES-Doc) to record such errata.  </a:t>
            </a:r>
          </a:p>
          <a:p>
            <a:endParaRPr lang="en-AU" sz="2000" dirty="0"/>
          </a:p>
          <a:p>
            <a:r>
              <a:rPr lang="en-AU" sz="2000" dirty="0"/>
              <a:t>Affected datasets at NCI are recorded </a:t>
            </a:r>
            <a:r>
              <a:rPr lang="en-AU" sz="2000" dirty="0">
                <a:hlinkClick r:id="rId5"/>
              </a:rPr>
              <a:t>here</a:t>
            </a:r>
            <a:r>
              <a:rPr lang="en-AU" sz="2000" dirty="0"/>
              <a:t> </a:t>
            </a:r>
          </a:p>
          <a:p>
            <a:endParaRPr lang="en-AU" sz="2000" dirty="0"/>
          </a:p>
          <a:p>
            <a:r>
              <a:rPr lang="en-AU" sz="2000" dirty="0"/>
              <a:t>Users will be notifies of all data retractions or errors for NCI hosted data as they are recorded. </a:t>
            </a:r>
          </a:p>
        </p:txBody>
      </p:sp>
    </p:spTree>
    <p:extLst>
      <p:ext uri="{BB962C8B-B14F-4D97-AF65-F5344CB8AC3E}">
        <p14:creationId xmlns:p14="http://schemas.microsoft.com/office/powerpoint/2010/main" val="353035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Data Introduction</a:t>
            </a:r>
            <a:endParaRPr dirty="0"/>
          </a:p>
        </p:txBody>
      </p:sp>
      <p:pic>
        <p:nvPicPr>
          <p:cNvPr id="653" name="Google Shape;653;p8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55" name="Google Shape;655;p88"/>
          <p:cNvSpPr txBox="1"/>
          <p:nvPr/>
        </p:nvSpPr>
        <p:spPr>
          <a:xfrm>
            <a:off x="0" y="812938"/>
            <a:ext cx="4900500" cy="3355500"/>
          </a:xfrm>
          <a:prstGeom prst="rect">
            <a:avLst/>
          </a:prstGeom>
          <a:noFill/>
          <a:ln>
            <a:noFill/>
          </a:ln>
        </p:spPr>
        <p:txBody>
          <a:bodyPr spcFirstLastPara="1" wrap="square" lIns="91425" tIns="91425" rIns="91425" bIns="91425" anchor="t" anchorCtr="0">
            <a:noAutofit/>
          </a:bodyPr>
          <a:lstStyle/>
          <a:p>
            <a:pPr marL="457200" lvl="0" indent="-317500">
              <a:lnSpc>
                <a:spcPct val="115000"/>
              </a:lnSpc>
              <a:buSzPts val="1400"/>
              <a:buChar char="●"/>
            </a:pPr>
            <a:r>
              <a:rPr lang="en-AU" sz="1900" dirty="0"/>
              <a:t>The results of CMIP will inform policy makers by provide output that may contribute to the Intergovernmental Panel on Climate Change (IPCC) assessment report. </a:t>
            </a:r>
          </a:p>
          <a:p>
            <a:pPr marL="457200" lvl="2" indent="-317500">
              <a:lnSpc>
                <a:spcPct val="115000"/>
              </a:lnSpc>
              <a:buSzPts val="1400"/>
              <a:buChar char="●"/>
            </a:pPr>
            <a:r>
              <a:rPr lang="en-AU" sz="1900" dirty="0"/>
              <a:t>The data is a core component of the work of many climate scientists, forming a critical component in evaluating the extent and consequence of climate change and extreme events projected for Australia's future.</a:t>
            </a:r>
            <a:endParaRPr sz="19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p:txBody>
      </p:sp>
      <p:pic>
        <p:nvPicPr>
          <p:cNvPr id="10242" name="Picture 2" descr="AR6_WGI_Schedule.jpg">
            <a:extLst>
              <a:ext uri="{FF2B5EF4-FFF2-40B4-BE49-F238E27FC236}">
                <a16:creationId xmlns:a16="http://schemas.microsoft.com/office/drawing/2014/main" id="{550647B5-8AAD-304C-B338-13422B8B1A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226"/>
          <a:stretch/>
        </p:blipFill>
        <p:spPr bwMode="auto">
          <a:xfrm>
            <a:off x="4900500" y="968712"/>
            <a:ext cx="3904606" cy="30373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5FF875A-8C52-4647-87BA-402C9720D80C}"/>
              </a:ext>
            </a:extLst>
          </p:cNvPr>
          <p:cNvSpPr/>
          <p:nvPr/>
        </p:nvSpPr>
        <p:spPr>
          <a:xfrm>
            <a:off x="5359400" y="4171276"/>
            <a:ext cx="3530600" cy="523220"/>
          </a:xfrm>
          <a:prstGeom prst="rect">
            <a:avLst/>
          </a:prstGeom>
        </p:spPr>
        <p:txBody>
          <a:bodyPr wrap="square">
            <a:spAutoFit/>
          </a:bodyPr>
          <a:lstStyle/>
          <a:p>
            <a:r>
              <a:rPr lang="en-AU" dirty="0"/>
              <a:t>For the full timeline see the image source: </a:t>
            </a:r>
            <a:r>
              <a:rPr lang="en-AU" dirty="0">
                <a:hlinkClick r:id="rId5"/>
              </a:rPr>
              <a:t>https://wg1.ipcc.ch/AR6/AR6.html</a:t>
            </a:r>
            <a:endParaRPr lang="en-US" dirty="0"/>
          </a:p>
        </p:txBody>
      </p:sp>
    </p:spTree>
    <p:extLst>
      <p:ext uri="{BB962C8B-B14F-4D97-AF65-F5344CB8AC3E}">
        <p14:creationId xmlns:p14="http://schemas.microsoft.com/office/powerpoint/2010/main" val="813175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Searching CMIP data</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9" name="Google Shape;696;p93">
            <a:extLst>
              <a:ext uri="{FF2B5EF4-FFF2-40B4-BE49-F238E27FC236}">
                <a16:creationId xmlns:a16="http://schemas.microsoft.com/office/drawing/2014/main" id="{F70D6F78-3647-9A4D-8090-81E8F4DC2E68}"/>
              </a:ext>
            </a:extLst>
          </p:cNvPr>
          <p:cNvSpPr txBox="1">
            <a:spLocks/>
          </p:cNvSpPr>
          <p:nvPr/>
        </p:nvSpPr>
        <p:spPr>
          <a:xfrm>
            <a:off x="190501" y="733083"/>
            <a:ext cx="8816874"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lang="en-AU" sz="2000" dirty="0"/>
          </a:p>
          <a:p>
            <a:r>
              <a:rPr lang="en-AU" sz="2000" dirty="0"/>
              <a:t>The CMIP data hosted at NCI can be accessed directly on the filesystem via </a:t>
            </a:r>
            <a:r>
              <a:rPr lang="en-AU" sz="2000" dirty="0">
                <a:hlinkClick r:id="rId4"/>
              </a:rPr>
              <a:t>Raijin</a:t>
            </a:r>
            <a:r>
              <a:rPr lang="en-AU" sz="2000" dirty="0"/>
              <a:t> or </a:t>
            </a:r>
            <a:r>
              <a:rPr lang="en-AU" sz="2000" dirty="0">
                <a:hlinkClick r:id="rId5"/>
              </a:rPr>
              <a:t>the VDI</a:t>
            </a:r>
            <a:r>
              <a:rPr lang="en-AU" sz="2000" dirty="0"/>
              <a:t>. </a:t>
            </a:r>
          </a:p>
          <a:p>
            <a:endParaRPr lang="en-AU" sz="2000" dirty="0"/>
          </a:p>
          <a:p>
            <a:r>
              <a:rPr lang="en-AU" sz="2000" dirty="0"/>
              <a:t>Due to the complexity and volume of the CMIP datasets, manual searching and accessing the data you are after is highly inefficient and difficult. We thus recommend using the </a:t>
            </a:r>
            <a:r>
              <a:rPr lang="en-AU" sz="2000" dirty="0" err="1"/>
              <a:t>CleF</a:t>
            </a:r>
            <a:r>
              <a:rPr lang="en-AU" sz="2000" dirty="0"/>
              <a:t> tool developed by CLEX for all CMIP5 and CMIP6 data search needs. </a:t>
            </a:r>
          </a:p>
          <a:p>
            <a:endParaRPr lang="en-AU" sz="2000" dirty="0"/>
          </a:p>
          <a:p>
            <a:r>
              <a:rPr lang="en-AU" sz="2000" dirty="0"/>
              <a:t>Examples to follow in </a:t>
            </a:r>
            <a:r>
              <a:rPr lang="en-AU" sz="2000" dirty="0" err="1"/>
              <a:t>jupyter</a:t>
            </a:r>
            <a:r>
              <a:rPr lang="en-AU" sz="2000" dirty="0"/>
              <a:t> notebook.</a:t>
            </a:r>
          </a:p>
          <a:p>
            <a:pPr marL="139700" indent="0">
              <a:buNone/>
            </a:pPr>
            <a:endParaRPr lang="en-AU" sz="1900" dirty="0"/>
          </a:p>
          <a:p>
            <a:endParaRPr lang="en-AU" sz="1900" dirty="0"/>
          </a:p>
        </p:txBody>
      </p:sp>
    </p:spTree>
    <p:extLst>
      <p:ext uri="{BB962C8B-B14F-4D97-AF65-F5344CB8AC3E}">
        <p14:creationId xmlns:p14="http://schemas.microsoft.com/office/powerpoint/2010/main" val="1057139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Other Useful Resources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r>
              <a:rPr lang="en-AU" sz="1900" dirty="0"/>
              <a:t>CMIP6 Guidance for Data Users: </a:t>
            </a:r>
            <a:r>
              <a:rPr lang="en-AU" sz="1900" dirty="0">
                <a:hlinkClick r:id="rId4"/>
              </a:rPr>
              <a:t>https://pcmdi.llnl.gov/CMIP6/Guide/dataUsers.html#1-experiment-design</a:t>
            </a:r>
            <a:endParaRPr lang="en-AU" sz="1900" dirty="0"/>
          </a:p>
          <a:p>
            <a:endParaRPr lang="en-AU" sz="1900" dirty="0"/>
          </a:p>
          <a:p>
            <a:r>
              <a:rPr lang="en-AU" sz="1900" dirty="0"/>
              <a:t>Earth-System Documentation (ES-DOC): </a:t>
            </a:r>
            <a:r>
              <a:rPr lang="en-AU" sz="1900" dirty="0">
                <a:hlinkClick r:id="rId5"/>
              </a:rPr>
              <a:t>https://es-doc.org/cmip6/</a:t>
            </a:r>
            <a:r>
              <a:rPr lang="en-AU" sz="1900" dirty="0"/>
              <a:t> </a:t>
            </a:r>
          </a:p>
          <a:p>
            <a:endParaRPr lang="en-AU" sz="1900" dirty="0"/>
          </a:p>
          <a:p>
            <a:r>
              <a:rPr lang="en-AU" sz="1900" dirty="0"/>
              <a:t>CMIP5 PCMDI Site Information: </a:t>
            </a:r>
            <a:r>
              <a:rPr lang="en-AU" sz="1900" dirty="0">
                <a:hlinkClick r:id="rId6"/>
              </a:rPr>
              <a:t>https://pcmdi.llnl.gov/mips/cmip5/</a:t>
            </a:r>
            <a:r>
              <a:rPr lang="en-AU" sz="1900" dirty="0"/>
              <a:t> </a:t>
            </a:r>
          </a:p>
          <a:p>
            <a:endParaRPr lang="en-AU" sz="1900" dirty="0"/>
          </a:p>
          <a:p>
            <a:r>
              <a:rPr lang="en-AU" sz="1900" dirty="0"/>
              <a:t>World Climate Research Programme: </a:t>
            </a:r>
            <a:r>
              <a:rPr lang="en-AU" sz="1900" dirty="0">
                <a:hlinkClick r:id="rId7"/>
              </a:rPr>
              <a:t>https://www.wcrp-climate.org/wgcm-cmip</a:t>
            </a:r>
            <a:r>
              <a:rPr lang="en-AU" sz="1900" dirty="0"/>
              <a:t> </a:t>
            </a:r>
          </a:p>
          <a:p>
            <a:endParaRPr lang="en-AU" sz="1900" dirty="0"/>
          </a:p>
          <a:p>
            <a:r>
              <a:rPr lang="en-AU" sz="1900" dirty="0"/>
              <a:t>Journal article, Overview of CMIP6, Eyring et al., 2016, </a:t>
            </a:r>
            <a:r>
              <a:rPr lang="en-AU" sz="1900" dirty="0">
                <a:hlinkClick r:id="rId8"/>
              </a:rPr>
              <a:t>https://www.geosci-model-dev.net/9/1937/2016/</a:t>
            </a:r>
            <a:r>
              <a:rPr lang="en-AU" sz="1900" dirty="0"/>
              <a:t> </a:t>
            </a:r>
          </a:p>
        </p:txBody>
      </p:sp>
    </p:spTree>
    <p:extLst>
      <p:ext uri="{BB962C8B-B14F-4D97-AF65-F5344CB8AC3E}">
        <p14:creationId xmlns:p14="http://schemas.microsoft.com/office/powerpoint/2010/main" val="412247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Data Introduction</a:t>
            </a:r>
            <a:endParaRPr dirty="0"/>
          </a:p>
        </p:txBody>
      </p:sp>
      <p:pic>
        <p:nvPicPr>
          <p:cNvPr id="653" name="Google Shape;653;p8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8" name="Google Shape;696;p93">
            <a:extLst>
              <a:ext uri="{FF2B5EF4-FFF2-40B4-BE49-F238E27FC236}">
                <a16:creationId xmlns:a16="http://schemas.microsoft.com/office/drawing/2014/main" id="{14A49962-D277-874C-94D8-55A151CBADC7}"/>
              </a:ext>
            </a:extLst>
          </p:cNvPr>
          <p:cNvSpPr txBox="1">
            <a:spLocks/>
          </p:cNvSpPr>
          <p:nvPr/>
        </p:nvSpPr>
        <p:spPr>
          <a:xfrm>
            <a:off x="228600" y="733695"/>
            <a:ext cx="8585199" cy="308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CMIP5/6 data, along with a number of other data collections, is distributed via the </a:t>
            </a:r>
            <a:r>
              <a:rPr lang="en-AU" sz="2000" dirty="0">
                <a:hlinkClick r:id="rId4"/>
              </a:rPr>
              <a:t>Earth Systems Grid Federation</a:t>
            </a:r>
            <a:r>
              <a:rPr lang="en-AU" sz="2000" dirty="0"/>
              <a:t> (ESGF) of distributed data nodes around the planet.</a:t>
            </a:r>
          </a:p>
          <a:p>
            <a:endParaRPr lang="en-AU" sz="2000" dirty="0"/>
          </a:p>
          <a:p>
            <a:r>
              <a:rPr lang="en-AU" sz="2000" dirty="0"/>
              <a:t>One such data repository is held at NCI and serves the Australian climate community.</a:t>
            </a:r>
            <a:endParaRPr lang="en-AU" sz="2400" dirty="0">
              <a:solidFill>
                <a:schemeClr val="dk1"/>
              </a:solidFill>
              <a:latin typeface="Calibri"/>
              <a:ea typeface="Calibri"/>
              <a:cs typeface="Calibri"/>
              <a:sym typeface="Calibri"/>
            </a:endParaRPr>
          </a:p>
        </p:txBody>
      </p:sp>
      <p:pic>
        <p:nvPicPr>
          <p:cNvPr id="1026" name="Picture 2" descr="Image result for esgf">
            <a:extLst>
              <a:ext uri="{FF2B5EF4-FFF2-40B4-BE49-F238E27FC236}">
                <a16:creationId xmlns:a16="http://schemas.microsoft.com/office/drawing/2014/main" id="{C84B627E-4FB9-E94B-9701-AEBE193237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050" y="2769379"/>
            <a:ext cx="7289800" cy="164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160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Update</a:t>
            </a:r>
            <a:endParaRPr dirty="0"/>
          </a:p>
        </p:txBody>
      </p:sp>
      <p:pic>
        <p:nvPicPr>
          <p:cNvPr id="653" name="Google Shape;653;p8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8" name="Google Shape;696;p93">
            <a:extLst>
              <a:ext uri="{FF2B5EF4-FFF2-40B4-BE49-F238E27FC236}">
                <a16:creationId xmlns:a16="http://schemas.microsoft.com/office/drawing/2014/main" id="{14A49962-D277-874C-94D8-55A151CBADC7}"/>
              </a:ext>
            </a:extLst>
          </p:cNvPr>
          <p:cNvSpPr txBox="1">
            <a:spLocks/>
          </p:cNvSpPr>
          <p:nvPr/>
        </p:nvSpPr>
        <p:spPr>
          <a:xfrm>
            <a:off x="0" y="849525"/>
            <a:ext cx="8788599" cy="3551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Currently only a small subset of replicated CMIP6 data is available under oi10 at NCI. Priority variables have been identified and are automatically replicated with 55TB of data currently downloaded. This data has been republished to the ESGF.</a:t>
            </a:r>
          </a:p>
          <a:p>
            <a:endParaRPr lang="en-AU" sz="2000" dirty="0"/>
          </a:p>
          <a:p>
            <a:r>
              <a:rPr lang="en-AU" sz="2000" dirty="0"/>
              <a:t>NCI will host Australian data and replicate other models data according to community need. </a:t>
            </a:r>
          </a:p>
          <a:p>
            <a:endParaRPr lang="en-AU" sz="2000" dirty="0"/>
          </a:p>
          <a:p>
            <a:r>
              <a:rPr lang="en-AU" sz="2000" dirty="0"/>
              <a:t>20 models have started publishing data but over 100 models are registered for CMIP6. Expect community needs for replicated data to be of order 2PB.</a:t>
            </a:r>
          </a:p>
        </p:txBody>
      </p:sp>
    </p:spTree>
    <p:extLst>
      <p:ext uri="{BB962C8B-B14F-4D97-AF65-F5344CB8AC3E}">
        <p14:creationId xmlns:p14="http://schemas.microsoft.com/office/powerpoint/2010/main" val="797815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Additional FAQ</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id="{DFE63F20-EF81-8A4B-8084-8AA1D5A47050}"/>
              </a:ext>
            </a:extLst>
          </p:cNvPr>
          <p:cNvSpPr txBox="1">
            <a:spLocks/>
          </p:cNvSpPr>
          <p:nvPr/>
        </p:nvSpPr>
        <p:spPr>
          <a:xfrm>
            <a:off x="190501" y="733083"/>
            <a:ext cx="5067298"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CMIP6 contributions from modelling centres expected to continue throughout 2019 and into 2020.</a:t>
            </a:r>
          </a:p>
          <a:p>
            <a:pPr marL="139700" indent="0">
              <a:buNone/>
            </a:pPr>
            <a:endParaRPr lang="en-AU" sz="2000" dirty="0"/>
          </a:p>
          <a:p>
            <a:r>
              <a:rPr lang="en-AU" sz="2000" dirty="0"/>
              <a:t>The CMIP6 datasets will continue to grow for some time. Already nearly surpassing the CMIP5 volumes (</a:t>
            </a:r>
            <a:r>
              <a:rPr lang="en-AU" sz="2000" dirty="0">
                <a:hlinkClick r:id="rId4"/>
              </a:rPr>
              <a:t>http://esgf-ui.cmcc.it:8080/esgf-dashboard-ui/pages/index.html</a:t>
            </a:r>
            <a:r>
              <a:rPr lang="en-AU" sz="2000" dirty="0"/>
              <a:t>)</a:t>
            </a:r>
          </a:p>
          <a:p>
            <a:endParaRPr lang="en-AU" sz="2000" dirty="0"/>
          </a:p>
          <a:p>
            <a:r>
              <a:rPr lang="en-AU" sz="2000" b="1" dirty="0"/>
              <a:t>Over 100 models, 287 experiments, expected 18PB.</a:t>
            </a:r>
          </a:p>
          <a:p>
            <a:endParaRPr lang="en-AU" sz="2000" dirty="0"/>
          </a:p>
        </p:txBody>
      </p:sp>
      <p:pic>
        <p:nvPicPr>
          <p:cNvPr id="3" name="Picture 2">
            <a:extLst>
              <a:ext uri="{FF2B5EF4-FFF2-40B4-BE49-F238E27FC236}">
                <a16:creationId xmlns:a16="http://schemas.microsoft.com/office/drawing/2014/main" id="{9A606058-9510-D241-A8E2-C0908259E630}"/>
              </a:ext>
            </a:extLst>
          </p:cNvPr>
          <p:cNvPicPr>
            <a:picLocks noChangeAspect="1"/>
          </p:cNvPicPr>
          <p:nvPr/>
        </p:nvPicPr>
        <p:blipFill rotWithShape="1">
          <a:blip r:embed="rId5"/>
          <a:srcRect l="56601" t="43976" r="23245" b="26395"/>
          <a:stretch/>
        </p:blipFill>
        <p:spPr>
          <a:xfrm>
            <a:off x="5676900" y="1453270"/>
            <a:ext cx="2705099" cy="2236959"/>
          </a:xfrm>
          <a:prstGeom prst="rect">
            <a:avLst/>
          </a:prstGeom>
        </p:spPr>
      </p:pic>
    </p:spTree>
    <p:extLst>
      <p:ext uri="{BB962C8B-B14F-4D97-AF65-F5344CB8AC3E}">
        <p14:creationId xmlns:p14="http://schemas.microsoft.com/office/powerpoint/2010/main" val="382815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Update</a:t>
            </a:r>
            <a:endParaRPr dirty="0"/>
          </a:p>
        </p:txBody>
      </p:sp>
      <p:pic>
        <p:nvPicPr>
          <p:cNvPr id="653" name="Google Shape;653;p8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8" name="Google Shape;696;p93">
            <a:extLst>
              <a:ext uri="{FF2B5EF4-FFF2-40B4-BE49-F238E27FC236}">
                <a16:creationId xmlns:a16="http://schemas.microsoft.com/office/drawing/2014/main" id="{14A49962-D277-874C-94D8-55A151CBADC7}"/>
              </a:ext>
            </a:extLst>
          </p:cNvPr>
          <p:cNvSpPr txBox="1">
            <a:spLocks/>
          </p:cNvSpPr>
          <p:nvPr/>
        </p:nvSpPr>
        <p:spPr>
          <a:xfrm>
            <a:off x="-114300" y="568525"/>
            <a:ext cx="9004299" cy="415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endParaRPr lang="en-AU" sz="2000" dirty="0"/>
          </a:p>
          <a:p>
            <a:r>
              <a:rPr lang="en-AU" sz="2000" dirty="0"/>
              <a:t>Two Australian ACCESS models are registered for CMIP6 contributions:</a:t>
            </a:r>
          </a:p>
          <a:p>
            <a:pPr lvl="1"/>
            <a:endParaRPr lang="en-AU" sz="2000" dirty="0"/>
          </a:p>
          <a:p>
            <a:pPr lvl="1"/>
            <a:r>
              <a:rPr lang="en-AU" sz="2000" dirty="0"/>
              <a:t>ACCESS-CM2</a:t>
            </a:r>
          </a:p>
          <a:p>
            <a:pPr marL="596900" lvl="1" indent="0">
              <a:buNone/>
            </a:pPr>
            <a:r>
              <a:rPr lang="en-AU" sz="2000" dirty="0"/>
              <a:t>Potential additional MIPs: </a:t>
            </a:r>
            <a:r>
              <a:rPr lang="en-AU" sz="2000" u="sng" dirty="0">
                <a:hlinkClick r:id="rId4"/>
              </a:rPr>
              <a:t>OMIP</a:t>
            </a:r>
            <a:r>
              <a:rPr lang="en-AU" sz="2000" dirty="0"/>
              <a:t>, </a:t>
            </a:r>
            <a:r>
              <a:rPr lang="en-AU" sz="2000" u="sng" dirty="0">
                <a:hlinkClick r:id="rId5"/>
              </a:rPr>
              <a:t>FAFMIP</a:t>
            </a:r>
            <a:r>
              <a:rPr lang="en-AU" sz="2000" dirty="0"/>
              <a:t>, </a:t>
            </a:r>
            <a:r>
              <a:rPr lang="en-AU" sz="2000" u="sng" dirty="0">
                <a:hlinkClick r:id="rId6"/>
              </a:rPr>
              <a:t>RFMIP</a:t>
            </a:r>
            <a:r>
              <a:rPr lang="en-AU" sz="2000" dirty="0"/>
              <a:t> and </a:t>
            </a:r>
            <a:r>
              <a:rPr lang="en-AU" sz="2000" u="sng" dirty="0">
                <a:hlinkClick r:id="rId7"/>
              </a:rPr>
              <a:t>ScenarioMIP</a:t>
            </a:r>
            <a:endParaRPr lang="en-AU" sz="2000" dirty="0"/>
          </a:p>
          <a:p>
            <a:pPr lvl="1"/>
            <a:endParaRPr lang="en-AU" sz="2000" dirty="0"/>
          </a:p>
          <a:p>
            <a:pPr lvl="1"/>
            <a:r>
              <a:rPr lang="en-AU" sz="2000" dirty="0"/>
              <a:t>ACCESS-ESM1-5</a:t>
            </a:r>
          </a:p>
          <a:p>
            <a:pPr marL="596900" lvl="1" indent="0">
              <a:buNone/>
            </a:pPr>
            <a:r>
              <a:rPr lang="en-AU" sz="2000" dirty="0"/>
              <a:t>Potential additional MIPs: </a:t>
            </a:r>
            <a:r>
              <a:rPr lang="en-AU" sz="2000" u="sng" dirty="0">
                <a:hlinkClick r:id="rId8"/>
              </a:rPr>
              <a:t>C4MIP</a:t>
            </a:r>
            <a:r>
              <a:rPr lang="en-AU" sz="2000" dirty="0"/>
              <a:t>, </a:t>
            </a:r>
            <a:r>
              <a:rPr lang="en-AU" sz="2000" u="sng" dirty="0">
                <a:hlinkClick r:id="rId9"/>
              </a:rPr>
              <a:t>CDRMIP</a:t>
            </a:r>
            <a:r>
              <a:rPr lang="en-AU" sz="2000" dirty="0"/>
              <a:t>, </a:t>
            </a:r>
            <a:r>
              <a:rPr lang="en-AU" sz="2000" u="sng" dirty="0">
                <a:hlinkClick r:id="rId4"/>
              </a:rPr>
              <a:t>OMIP</a:t>
            </a:r>
            <a:r>
              <a:rPr lang="en-AU" sz="2000" dirty="0"/>
              <a:t>, </a:t>
            </a:r>
            <a:r>
              <a:rPr lang="en-AU" sz="2000" u="sng" dirty="0">
                <a:hlinkClick r:id="rId6"/>
              </a:rPr>
              <a:t>RFMIP</a:t>
            </a:r>
            <a:r>
              <a:rPr lang="en-AU" sz="2000" dirty="0"/>
              <a:t> and </a:t>
            </a:r>
            <a:r>
              <a:rPr lang="en-AU" sz="2000" u="sng" dirty="0">
                <a:hlinkClick r:id="rId7"/>
              </a:rPr>
              <a:t>ScenarioMIP</a:t>
            </a:r>
            <a:r>
              <a:rPr lang="en-AU" sz="2000" dirty="0"/>
              <a:t>.</a:t>
            </a:r>
          </a:p>
          <a:p>
            <a:pPr marL="596900" lvl="1" indent="0">
              <a:buNone/>
            </a:pPr>
            <a:endParaRPr lang="en-AU" sz="2000" dirty="0"/>
          </a:p>
          <a:p>
            <a:pPr marL="596900" lvl="1" indent="0">
              <a:buNone/>
            </a:pPr>
            <a:r>
              <a:rPr lang="en-AU" sz="2000" dirty="0"/>
              <a:t>Contributions from these models expected to start being published Q3/Q4 2019.</a:t>
            </a:r>
          </a:p>
          <a:p>
            <a:pPr marL="0" indent="0">
              <a:spcBef>
                <a:spcPts val="300"/>
              </a:spcBef>
              <a:buClr>
                <a:srgbClr val="F79646"/>
              </a:buClr>
              <a:buSzPts val="1914"/>
              <a:buFont typeface="Arial"/>
              <a:buNone/>
            </a:pPr>
            <a:endParaRPr lang="en-AU"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1808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Projects and Access</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685800" y="785843"/>
            <a:ext cx="8001000" cy="3344814"/>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r>
              <a:rPr lang="en-AU" sz="2000" dirty="0">
                <a:solidFill>
                  <a:schemeClr val="dk1"/>
                </a:solidFill>
                <a:latin typeface="Calibri"/>
                <a:ea typeface="Calibri"/>
                <a:cs typeface="Calibri"/>
                <a:sym typeface="Calibri"/>
              </a:rPr>
              <a:t>NCI host CMIP3, CMIP5 and CMIP6 data collections. To access the data at NCI you need to register for the correct projects and agree to the terms and conditions for the data collections. </a:t>
            </a: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r>
              <a:rPr lang="en-AU" sz="2000" b="1" dirty="0"/>
              <a:t>Request to join a data collection through </a:t>
            </a:r>
            <a:r>
              <a:rPr lang="en-AU" sz="2000" b="1" dirty="0">
                <a:hlinkClick r:id="rId4"/>
              </a:rPr>
              <a:t>my.nci.org.au/mancini</a:t>
            </a:r>
            <a:r>
              <a:rPr lang="en-AU" sz="2000" b="1" dirty="0"/>
              <a:t>. </a:t>
            </a:r>
            <a:endParaRPr sz="2400" b="1"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1916785-5608-374F-8C8B-40A455A2475E}"/>
              </a:ext>
            </a:extLst>
          </p:cNvPr>
          <p:cNvPicPr>
            <a:picLocks noChangeAspect="1"/>
          </p:cNvPicPr>
          <p:nvPr/>
        </p:nvPicPr>
        <p:blipFill rotWithShape="1">
          <a:blip r:embed="rId5"/>
          <a:srcRect l="43095" t="41003" r="23691" b="44974"/>
          <a:stretch/>
        </p:blipFill>
        <p:spPr>
          <a:xfrm>
            <a:off x="813450" y="2001705"/>
            <a:ext cx="7253118" cy="1722552"/>
          </a:xfrm>
          <a:prstGeom prst="rect">
            <a:avLst/>
          </a:prstGeom>
        </p:spPr>
      </p:pic>
      <p:sp>
        <p:nvSpPr>
          <p:cNvPr id="2" name="Rectangle 1">
            <a:extLst>
              <a:ext uri="{FF2B5EF4-FFF2-40B4-BE49-F238E27FC236}">
                <a16:creationId xmlns:a16="http://schemas.microsoft.com/office/drawing/2014/main" id="{6DF5E96C-DD52-FE44-BD49-9AECEDC9E7C1}"/>
              </a:ext>
            </a:extLst>
          </p:cNvPr>
          <p:cNvSpPr/>
          <p:nvPr/>
        </p:nvSpPr>
        <p:spPr>
          <a:xfrm>
            <a:off x="685800" y="3860800"/>
            <a:ext cx="7886700" cy="495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204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Terms of Use and Citation</a:t>
            </a:r>
            <a:endParaRPr dirty="0"/>
          </a:p>
        </p:txBody>
      </p:sp>
      <p:pic>
        <p:nvPicPr>
          <p:cNvPr id="694" name="Google Shape;694;p93"/>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696" name="Google Shape;696;p93"/>
          <p:cNvSpPr txBox="1">
            <a:spLocks noGrp="1"/>
          </p:cNvSpPr>
          <p:nvPr>
            <p:ph type="body" idx="1"/>
          </p:nvPr>
        </p:nvSpPr>
        <p:spPr>
          <a:xfrm>
            <a:off x="685800" y="785843"/>
            <a:ext cx="7772400" cy="3344814"/>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endParaRPr lang="en-AU" sz="2000" dirty="0"/>
          </a:p>
        </p:txBody>
      </p:sp>
      <p:sp>
        <p:nvSpPr>
          <p:cNvPr id="7" name="Google Shape;696;p93">
            <a:extLst>
              <a:ext uri="{FF2B5EF4-FFF2-40B4-BE49-F238E27FC236}">
                <a16:creationId xmlns:a16="http://schemas.microsoft.com/office/drawing/2014/main" id="{62547952-7E1A-D049-B1A1-993A6C1EC826}"/>
              </a:ext>
            </a:extLst>
          </p:cNvPr>
          <p:cNvSpPr txBox="1">
            <a:spLocks/>
          </p:cNvSpPr>
          <p:nvPr/>
        </p:nvSpPr>
        <p:spPr>
          <a:xfrm>
            <a:off x="685800" y="785843"/>
            <a:ext cx="7772400" cy="35718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When you request to join a CMIP project, your request is sent to the data collection manager for approval and you must agree to the Terms and Conditions that govern CMIP data access.</a:t>
            </a:r>
          </a:p>
          <a:p>
            <a:endParaRPr lang="en-AU" sz="2000" dirty="0"/>
          </a:p>
          <a:p>
            <a:r>
              <a:rPr lang="en-AU" sz="2000" dirty="0">
                <a:hlinkClick r:id="rId4"/>
              </a:rPr>
              <a:t>CMIP6 Terms of Use</a:t>
            </a:r>
            <a:endParaRPr lang="en-AU" sz="2000" dirty="0"/>
          </a:p>
          <a:p>
            <a:endParaRPr lang="en-AU" sz="2000" dirty="0"/>
          </a:p>
          <a:p>
            <a:r>
              <a:rPr lang="en-AU" sz="2000" dirty="0">
                <a:hlinkClick r:id="rId5"/>
              </a:rPr>
              <a:t>CMIP5 Terms of Use</a:t>
            </a:r>
            <a:r>
              <a:rPr lang="en-AU" sz="2000" dirty="0"/>
              <a:t> </a:t>
            </a:r>
          </a:p>
          <a:p>
            <a:endParaRPr lang="en-AU" sz="2000" dirty="0"/>
          </a:p>
          <a:p>
            <a:r>
              <a:rPr lang="en-AU" sz="2000" dirty="0"/>
              <a:t>For general CMIP5 citation information please refer to the </a:t>
            </a:r>
            <a:r>
              <a:rPr lang="en-AU" sz="2000" dirty="0">
                <a:hlinkClick r:id="rId6"/>
              </a:rPr>
              <a:t>CMIP5 citation recommendations</a:t>
            </a:r>
            <a:r>
              <a:rPr lang="en-AU" sz="2000" dirty="0"/>
              <a:t> .</a:t>
            </a:r>
          </a:p>
          <a:p>
            <a:pPr marL="0" indent="0">
              <a:spcBef>
                <a:spcPts val="300"/>
              </a:spcBef>
              <a:buClr>
                <a:srgbClr val="F79646"/>
              </a:buClr>
              <a:buSzPts val="1914"/>
              <a:buFont typeface="Arial"/>
              <a:buNone/>
            </a:pPr>
            <a:endParaRPr lang="en-AU"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904451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14451</TotalTime>
  <Words>2191</Words>
  <Application>Microsoft Macintosh PowerPoint</Application>
  <PresentationFormat>On-screen Show (16:9)</PresentationFormat>
  <Paragraphs>237</Paragraphs>
  <Slides>31</Slides>
  <Notes>31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31</vt:i4>
      </vt:variant>
    </vt:vector>
  </HeadingPairs>
  <TitlesOfParts>
    <vt:vector size="37" baseType="lpstr">
      <vt:lpstr>Arial</vt:lpstr>
      <vt:lpstr>Calibri</vt:lpstr>
      <vt:lpstr>Courier New</vt:lpstr>
      <vt:lpstr>Simple Light</vt:lpstr>
      <vt:lpstr>Office Theme</vt:lpstr>
      <vt:lpstr>Office Theme</vt:lpstr>
      <vt:lpstr>CMIP Data at NCI</vt:lpstr>
      <vt:lpstr>CMIP Data Introduction</vt:lpstr>
      <vt:lpstr>CMIP Data Introduction</vt:lpstr>
      <vt:lpstr>CMIP Data Introduction</vt:lpstr>
      <vt:lpstr>CMIP6 Update</vt:lpstr>
      <vt:lpstr>CMIP6 Additional FAQ</vt:lpstr>
      <vt:lpstr>CMIP6 Update</vt:lpstr>
      <vt:lpstr>CMIP Projects and Access</vt:lpstr>
      <vt:lpstr>CMIP Terms of Use and Citation</vt:lpstr>
      <vt:lpstr>CMIP6 Terms of Use and Citation</vt:lpstr>
      <vt:lpstr>CMIP Projects and Access</vt:lpstr>
      <vt:lpstr>CMIP DRS</vt:lpstr>
      <vt:lpstr>CMIP Directory Structure</vt:lpstr>
      <vt:lpstr>CMIP6 Directory Structure</vt:lpstr>
      <vt:lpstr>CMIP6 Directory Structure</vt:lpstr>
      <vt:lpstr>CMIP6 Directory Structure</vt:lpstr>
      <vt:lpstr>CMIP6 Directory Structure</vt:lpstr>
      <vt:lpstr>CMIP6 Directory Structure</vt:lpstr>
      <vt:lpstr>CMIP6 Directory Structure</vt:lpstr>
      <vt:lpstr>CMIP6 Directory Structure</vt:lpstr>
      <vt:lpstr>CMIP6 Directory Structure</vt:lpstr>
      <vt:lpstr>CMIP Directory Structure</vt:lpstr>
      <vt:lpstr>CMIP6 vs CMIP5 Attributes</vt:lpstr>
      <vt:lpstr>CMIP6 vs CMIP5 Attributes</vt:lpstr>
      <vt:lpstr>CMIP6 vs CMIP5 Attributes</vt:lpstr>
      <vt:lpstr>CMIP3 Directory Structure</vt:lpstr>
      <vt:lpstr>CMIP5 vs CMIP6 Changes</vt:lpstr>
      <vt:lpstr>CMIP5 vs CMIP6 Changes</vt:lpstr>
      <vt:lpstr>CMIP6 Retracted Data</vt:lpstr>
      <vt:lpstr>Searching CMIP data</vt:lpstr>
      <vt:lpstr>Other Useful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NCI’s Data Collections and VDI</dc:title>
  <cp:lastModifiedBy>Jingbo Wang</cp:lastModifiedBy>
  <cp:revision>48</cp:revision>
  <dcterms:modified xsi:type="dcterms:W3CDTF">2019-06-23T01:32:34Z</dcterms:modified>
</cp:coreProperties>
</file>